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4"/>
  </p:notesMasterIdLst>
  <p:sldIdLst>
    <p:sldId id="283" r:id="rId2"/>
    <p:sldId id="285" r:id="rId3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8A3B"/>
    <a:srgbClr val="FF6600"/>
    <a:srgbClr val="FFAD75"/>
    <a:srgbClr val="FFF1E7"/>
    <a:srgbClr val="BDE4FF"/>
    <a:srgbClr val="E7F5FF"/>
    <a:srgbClr val="FFD2B3"/>
    <a:srgbClr val="00CC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1"/>
    <p:restoredTop sz="96242" autoAdjust="0"/>
  </p:normalViewPr>
  <p:slideViewPr>
    <p:cSldViewPr snapToGrid="0">
      <p:cViewPr>
        <p:scale>
          <a:sx n="78" d="100"/>
          <a:sy n="78" d="100"/>
        </p:scale>
        <p:origin x="15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7"/>
            <a:ext cx="2945659" cy="498056"/>
          </a:xfrm>
          <a:prstGeom prst="rect">
            <a:avLst/>
          </a:prstGeom>
        </p:spPr>
        <p:txBody>
          <a:bodyPr vert="horz" lIns="91338" tIns="45670" rIns="91338" bIns="4567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9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7"/>
            <a:ext cx="2945659" cy="498056"/>
          </a:xfrm>
          <a:prstGeom prst="rect">
            <a:avLst/>
          </a:prstGeom>
        </p:spPr>
        <p:txBody>
          <a:bodyPr vert="horz" lIns="91338" tIns="45670" rIns="91338" bIns="45670" rtlCol="0"/>
          <a:lstStyle>
            <a:lvl1pPr algn="r">
              <a:defRPr sz="1200"/>
            </a:lvl1pPr>
          </a:lstStyle>
          <a:p>
            <a:fld id="{781EFE70-B85B-4D55-9C45-777D736D05B1}" type="datetimeFigureOut">
              <a:rPr kumimoji="1" lang="ja-JP" altLang="en-US" smtClean="0"/>
              <a:t>2026/10/17</a:t>
            </a:fld>
            <a:endParaRPr kumimoji="1" lang="ja-JP" altLang="en-US"/>
          </a:p>
        </p:txBody>
      </p:sp>
      <p:sp>
        <p:nvSpPr>
          <p:cNvPr id="1110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41425"/>
            <a:ext cx="23685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8" tIns="45670" rIns="91338" bIns="45670" rtlCol="0" anchor="ctr"/>
          <a:lstStyle/>
          <a:p>
            <a:endParaRPr lang="ja-JP" altLang="en-US"/>
          </a:p>
        </p:txBody>
      </p:sp>
      <p:sp>
        <p:nvSpPr>
          <p:cNvPr id="1111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200"/>
            <a:ext cx="5438140" cy="3908613"/>
          </a:xfrm>
          <a:prstGeom prst="rect">
            <a:avLst/>
          </a:prstGeom>
        </p:spPr>
        <p:txBody>
          <a:bodyPr vert="horz" lIns="91338" tIns="45670" rIns="91338" bIns="4567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12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587"/>
            <a:ext cx="2945659" cy="498055"/>
          </a:xfrm>
          <a:prstGeom prst="rect">
            <a:avLst/>
          </a:prstGeom>
        </p:spPr>
        <p:txBody>
          <a:bodyPr vert="horz" lIns="91338" tIns="45670" rIns="91338" bIns="4567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3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7"/>
            <a:ext cx="2945659" cy="498055"/>
          </a:xfrm>
          <a:prstGeom prst="rect">
            <a:avLst/>
          </a:prstGeom>
        </p:spPr>
        <p:txBody>
          <a:bodyPr vert="horz" lIns="91338" tIns="45670" rIns="91338" bIns="45670" rtlCol="0" anchor="b"/>
          <a:lstStyle>
            <a:lvl1pPr algn="r">
              <a:defRPr sz="1200"/>
            </a:lvl1pPr>
          </a:lstStyle>
          <a:p>
            <a:fld id="{E40A4300-3366-4EE5-A8D5-EF2FFF32B5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771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6976" y="3321402"/>
            <a:ext cx="6425724" cy="229180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3951" y="6058694"/>
            <a:ext cx="5291773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6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0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0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7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D0B7-2162-4802-82F9-43645C4146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238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B7D7F-F7C7-4863-80BB-B29AB497892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620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162" y="6870482"/>
            <a:ext cx="6425724" cy="2123513"/>
          </a:xfrm>
        </p:spPr>
        <p:txBody>
          <a:bodyPr anchor="t"/>
          <a:lstStyle>
            <a:lvl1pPr algn="l">
              <a:defRPr sz="4317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162" y="4531655"/>
            <a:ext cx="6425724" cy="2338834"/>
          </a:xfrm>
        </p:spPr>
        <p:txBody>
          <a:bodyPr anchor="b"/>
          <a:lstStyle>
            <a:lvl1pPr marL="0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1pPr>
            <a:lvl2pPr marL="493456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2pPr>
            <a:lvl3pPr marL="986912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3pPr>
            <a:lvl4pPr marL="148036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4pPr>
            <a:lvl5pPr marL="1973824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5pPr>
            <a:lvl6pPr marL="2467280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6pPr>
            <a:lvl7pPr marL="2960736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7pPr>
            <a:lvl8pPr marL="3454192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8pPr>
            <a:lvl9pPr marL="394764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2B5C7-A1C6-4FB1-9550-C431DA65E8E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773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83489" y="3603546"/>
            <a:ext cx="2488393" cy="10191872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897878" y="3603546"/>
            <a:ext cx="2488393" cy="10191872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5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5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73C3-738C-48C5-9EAC-6FB8049FB69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969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7984" y="428168"/>
            <a:ext cx="6803708" cy="1781969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987" y="2393284"/>
            <a:ext cx="3340169" cy="997407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987" y="3390691"/>
            <a:ext cx="3340169" cy="6160168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0216" y="2393284"/>
            <a:ext cx="3341481" cy="997407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0216" y="3390691"/>
            <a:ext cx="3341481" cy="6160168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61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2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3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C600E-6589-4CD3-8E9E-4EDAEE38C7C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7784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6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8A027-7E4B-4A61-A540-EB9970FE559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900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589F3-9513-491D-B973-6722062F220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97185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7990" y="425692"/>
            <a:ext cx="2487081" cy="1811669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5628" y="425701"/>
            <a:ext cx="4226069" cy="9125167"/>
          </a:xfr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990" y="2237363"/>
            <a:ext cx="2487081" cy="7313498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7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C480D-8C2B-4E7F-AD46-83A854EE6AB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794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1749" y="7484269"/>
            <a:ext cx="4535805" cy="883561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1749" y="955333"/>
            <a:ext cx="4535805" cy="6415088"/>
          </a:xfrm>
        </p:spPr>
        <p:txBody>
          <a:bodyPr rtlCol="0">
            <a:normAutofit/>
          </a:bodyPr>
          <a:lstStyle>
            <a:lvl1pPr marL="0" indent="0">
              <a:buNone/>
              <a:defRPr sz="3454"/>
            </a:lvl1pPr>
            <a:lvl2pPr marL="493456" indent="0">
              <a:buNone/>
              <a:defRPr sz="3022"/>
            </a:lvl2pPr>
            <a:lvl3pPr marL="986912" indent="0">
              <a:buNone/>
              <a:defRPr sz="2590"/>
            </a:lvl3pPr>
            <a:lvl4pPr marL="1480368" indent="0">
              <a:buNone/>
              <a:defRPr sz="2159"/>
            </a:lvl4pPr>
            <a:lvl5pPr marL="1973824" indent="0">
              <a:buNone/>
              <a:defRPr sz="2159"/>
            </a:lvl5pPr>
            <a:lvl6pPr marL="2467280" indent="0">
              <a:buNone/>
              <a:defRPr sz="2159"/>
            </a:lvl6pPr>
            <a:lvl7pPr marL="2960736" indent="0">
              <a:buNone/>
              <a:defRPr sz="2159"/>
            </a:lvl7pPr>
            <a:lvl8pPr marL="3454192" indent="0">
              <a:buNone/>
              <a:defRPr sz="2159"/>
            </a:lvl8pPr>
            <a:lvl9pPr marL="3947648" indent="0">
              <a:buNone/>
              <a:defRPr sz="2159"/>
            </a:lvl9pPr>
          </a:lstStyle>
          <a:p>
            <a:pPr lvl="0"/>
            <a:endParaRPr lang="ja-JP" altLang="en-US" noProof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1749" y="8367830"/>
            <a:ext cx="4535805" cy="1254802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8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8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8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AB815-E3D7-4ECB-9E81-25DF25B287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41037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4BD22-ED72-4272-A487-58F849BA42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5283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0573" y="618739"/>
            <a:ext cx="1275696" cy="1317667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83489" y="618739"/>
            <a:ext cx="3701091" cy="1317667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91C64-0506-4F41-800D-7B4BB43FD73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93091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タイトル、2 つのコンテンツ (横)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タイトル 1"/>
          <p:cNvSpPr>
            <a:spLocks noGrp="1"/>
          </p:cNvSpPr>
          <p:nvPr>
            <p:ph type="title"/>
          </p:nvPr>
        </p:nvSpPr>
        <p:spPr>
          <a:xfrm>
            <a:off x="377984" y="428359"/>
            <a:ext cx="6803708" cy="178196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101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77984" y="2494758"/>
            <a:ext cx="3317857" cy="34457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102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3863834" y="2494758"/>
            <a:ext cx="3317857" cy="34457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103" name="テキスト プレースホルダー 4"/>
          <p:cNvSpPr>
            <a:spLocks noGrp="1"/>
          </p:cNvSpPr>
          <p:nvPr>
            <p:ph type="body" sz="half" idx="3"/>
          </p:nvPr>
        </p:nvSpPr>
        <p:spPr>
          <a:xfrm>
            <a:off x="377984" y="6104956"/>
            <a:ext cx="6803708" cy="34457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10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0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0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EAB50-A35C-4864-AFB6-C85A6E1581C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944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7984" y="428358"/>
            <a:ext cx="6803708" cy="178196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984" y="2494757"/>
            <a:ext cx="6803708" cy="70559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7984" y="9910488"/>
            <a:ext cx="1763924" cy="5688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95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2889" y="9910488"/>
            <a:ext cx="2393897" cy="5688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95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7767" y="9910488"/>
            <a:ext cx="1763924" cy="568859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95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A8643F4-E028-48A9-BF86-83C266E0CCE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9473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74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5pPr>
      <a:lvl6pPr marL="493456" algn="ctr" rtl="0" fontAlgn="base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6pPr>
      <a:lvl7pPr marL="986912" algn="ctr" rtl="0" fontAlgn="base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7pPr>
      <a:lvl8pPr marL="1480368" algn="ctr" rtl="0" fontAlgn="base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8pPr>
      <a:lvl9pPr marL="1973824" algn="ctr" rtl="0" fontAlgn="base">
        <a:spcBef>
          <a:spcPct val="0"/>
        </a:spcBef>
        <a:spcAft>
          <a:spcPct val="0"/>
        </a:spcAft>
        <a:defRPr kumimoji="1" sz="4749">
          <a:solidFill>
            <a:schemeClr val="tx1"/>
          </a:solidFill>
          <a:latin typeface="Calibri" panose="020F0502020204030204" pitchFamily="34" charset="0"/>
          <a:ea typeface="ＭＳ Ｐゴシック" panose="020B0600070205080204" pitchFamily="50" charset="-128"/>
        </a:defRPr>
      </a:lvl9pPr>
    </p:titleStyle>
    <p:bodyStyle>
      <a:lvl1pPr marL="370092" indent="-3700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454" kern="1200">
          <a:solidFill>
            <a:schemeClr val="tx1"/>
          </a:solidFill>
          <a:latin typeface="+mn-lt"/>
          <a:ea typeface="+mn-ea"/>
          <a:cs typeface="+mn-cs"/>
        </a:defRPr>
      </a:lvl1pPr>
      <a:lvl2pPr marL="801866" indent="-30841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3022" kern="1200">
          <a:solidFill>
            <a:schemeClr val="tx1"/>
          </a:solidFill>
          <a:latin typeface="+mn-lt"/>
          <a:ea typeface="+mn-ea"/>
          <a:cs typeface="+mn-cs"/>
        </a:defRPr>
      </a:lvl2pPr>
      <a:lvl3pPr marL="1233640" indent="-24672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590" kern="1200">
          <a:solidFill>
            <a:schemeClr val="tx1"/>
          </a:solidFill>
          <a:latin typeface="+mn-lt"/>
          <a:ea typeface="+mn-ea"/>
          <a:cs typeface="+mn-cs"/>
        </a:defRPr>
      </a:lvl3pPr>
      <a:lvl4pPr marL="1727096" indent="-24672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4pPr>
      <a:lvl5pPr marL="2220552" indent="-24672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5pPr>
      <a:lvl6pPr marL="2714008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6pPr>
      <a:lvl7pPr marL="3207464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7pPr>
      <a:lvl8pPr marL="3700920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8pPr>
      <a:lvl9pPr marL="4194376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1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6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24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8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3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9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4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テキスト ボックス 8"/>
          <p:cNvSpPr txBox="1"/>
          <p:nvPr/>
        </p:nvSpPr>
        <p:spPr>
          <a:xfrm>
            <a:off x="205611" y="8118913"/>
            <a:ext cx="7189559" cy="1513984"/>
          </a:xfrm>
          <a:prstGeom prst="rect">
            <a:avLst/>
          </a:prstGeom>
          <a:noFill/>
          <a:ln w="19050">
            <a:solidFill>
              <a:srgbClr val="00B050"/>
            </a:solidFill>
            <a:prstDash val="solid"/>
          </a:ln>
        </p:spPr>
        <p:txBody>
          <a:bodyPr tIns="105748" bIns="105748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 sz="107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16" name="テキスト ボックス 1"/>
          <p:cNvSpPr txBox="1"/>
          <p:nvPr/>
        </p:nvSpPr>
        <p:spPr>
          <a:xfrm>
            <a:off x="205611" y="4629985"/>
            <a:ext cx="7207400" cy="2892566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  <a:prstDash val="solid"/>
          </a:ln>
        </p:spPr>
        <p:txBody>
          <a:bodyPr tIns="105748" bIns="105748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 sz="107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pic>
        <p:nvPicPr>
          <p:cNvPr id="1117" name="グラフィックス 6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218" y="-63398"/>
            <a:ext cx="375241" cy="385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テキスト ボックス 9"/>
          <p:cNvSpPr txBox="1"/>
          <p:nvPr/>
        </p:nvSpPr>
        <p:spPr>
          <a:xfrm>
            <a:off x="224467" y="1873563"/>
            <a:ext cx="7189559" cy="2560370"/>
          </a:xfrm>
          <a:prstGeom prst="rect">
            <a:avLst/>
          </a:prstGeom>
          <a:noFill/>
          <a:ln w="19050">
            <a:solidFill>
              <a:srgbClr val="00B050"/>
            </a:solidFill>
            <a:prstDash val="solid"/>
          </a:ln>
        </p:spPr>
        <p:txBody>
          <a:bodyPr tIns="105748" bIns="105748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 sz="107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graphicFrame>
        <p:nvGraphicFramePr>
          <p:cNvPr id="1119" name="表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134490"/>
              </p:ext>
            </p:extLst>
          </p:nvPr>
        </p:nvGraphicFramePr>
        <p:xfrm>
          <a:off x="245743" y="8174032"/>
          <a:ext cx="7108321" cy="140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16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3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令和８年度 給付額</a:t>
                      </a:r>
                      <a:endParaRPr kumimoji="1" lang="en-US" altLang="ja-JP" sz="1000" b="0" dirty="0">
                        <a:solidFill>
                          <a:schemeClr val="tx1"/>
                        </a:solidFill>
                        <a:latin typeface="BIZ UDゴシック"/>
                        <a:ea typeface="BIZ UDゴシック"/>
                      </a:endParaRPr>
                    </a:p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（年額）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世帯要件ア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世帯要件イ</a:t>
                      </a:r>
                      <a:endParaRPr sz="900" dirty="0"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世帯要件ウ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世帯要件エ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世帯要件オ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</a:txBody>
                  <a:tcPr marL="98704" marR="98704" marT="38898" marB="38898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8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</a:rPr>
                        <a:t> 全日制・定時制</a:t>
                      </a:r>
                      <a:endParaRPr lang="en-US" altLang="ja-JP" sz="1000" b="0" i="0" u="none" strike="noStrike" dirty="0">
                        <a:solidFill>
                          <a:schemeClr val="tx1"/>
                        </a:solidFill>
                        <a:effectLst/>
                        <a:latin typeface="BIZ UDゴシック"/>
                        <a:ea typeface="BIZ UDゴシック"/>
                      </a:endParaRPr>
                    </a:p>
                  </a:txBody>
                  <a:tcPr marL="10284" marR="10284" marT="1029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32,300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143,700円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47,900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35,930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ー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83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通信制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32,300円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50,500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16,830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12,630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ー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83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専攻科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ー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50,500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16,830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 algn="r" fontAlgn="ctr"/>
                      <a:r>
                        <a:rPr kumimoji="1" lang="ja-JP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(②の場合10,100円)</a:t>
                      </a:r>
                      <a:endParaRPr kumimoji="1" lang="ja-JP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BIZ UDゴシック"/>
                        <a:ea typeface="BIZ UDゴシック"/>
                        <a:cs typeface="+mn-cs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ー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kumimoji="1" lang="en-US" altLang="ja-JP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12,630</a:t>
                      </a:r>
                      <a:r>
                        <a:rPr kumimoji="1" lang="ja-JP" alt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円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 algn="r" fontAlgn="ctr"/>
                      <a:r>
                        <a:rPr kumimoji="1" lang="ja-JP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BIZ UDゴシック"/>
                          <a:ea typeface="BIZ UDゴシック"/>
                          <a:cs typeface="+mn-cs"/>
                        </a:rPr>
                        <a:t>(②の場合10,100円)</a:t>
                      </a:r>
                      <a:endParaRPr kumimoji="1" lang="ja-JP" altLang="en-US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BIZ UDゴシック"/>
                        <a:ea typeface="BIZ UDゴシック"/>
                        <a:cs typeface="+mn-cs"/>
                      </a:endParaRPr>
                    </a:p>
                  </a:txBody>
                  <a:tcPr marL="10283" marR="10283" marT="1029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20" name="グラフィックス 4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08" y="-17135"/>
            <a:ext cx="424931" cy="4266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21" name="表 3"/>
          <p:cNvGraphicFramePr>
            <a:graphicFrameLocks noGrp="1"/>
          </p:cNvGraphicFramePr>
          <p:nvPr/>
        </p:nvGraphicFramePr>
        <p:xfrm>
          <a:off x="236461" y="2140335"/>
          <a:ext cx="7158711" cy="22929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3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0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30">
                <a:tc>
                  <a:txBody>
                    <a:bodyPr/>
                    <a:lstStyle/>
                    <a:p>
                      <a:pPr algn="ctr"/>
                      <a:endParaRPr kumimoji="1" lang="ja-JP" altLang="en-US" sz="1500" dirty="0"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国籍・在留資格等の要件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要件確認方法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5049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500" b="1" dirty="0">
                          <a:solidFill>
                            <a:schemeClr val="bg1"/>
                          </a:solidFill>
                          <a:latin typeface="BIZ UDゴシック"/>
                          <a:ea typeface="BIZ UDゴシック"/>
                        </a:rPr>
                        <a:t>❶</a:t>
                      </a:r>
                      <a:endParaRPr kumimoji="1" lang="ja-JP" altLang="en-US" sz="1500" dirty="0">
                        <a:solidFill>
                          <a:schemeClr val="bg1"/>
                        </a:solidFill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lang="ja-JP" altLang="en-US" sz="1200" b="1" dirty="0">
                          <a:solidFill>
                            <a:srgbClr val="FF7A21"/>
                          </a:solidFill>
                          <a:latin typeface="BIZ UDゴシック"/>
                          <a:ea typeface="BIZ UDゴシック"/>
                        </a:rPr>
                        <a:t>高等学校等</a:t>
                      </a:r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に在学する</a:t>
                      </a:r>
                      <a:r>
                        <a:rPr lang="ja-JP" altLang="en-US" sz="1200" b="1" dirty="0">
                          <a:solidFill>
                            <a:srgbClr val="FF7A21"/>
                          </a:solidFill>
                          <a:latin typeface="BIZ UDゴシック"/>
                          <a:ea typeface="BIZ UDゴシック"/>
                        </a:rPr>
                        <a:t>以下の国籍・在留資格等を有する生徒等</a:t>
                      </a:r>
                      <a:r>
                        <a:rPr lang="ja-JP" altLang="en-US" sz="12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の世帯</a:t>
                      </a:r>
                      <a:endParaRPr lang="en-US" altLang="ja-JP" sz="1200" b="0" dirty="0">
                        <a:solidFill>
                          <a:schemeClr val="tx1"/>
                        </a:solidFill>
                        <a:latin typeface="BIZ UDゴシック"/>
                        <a:ea typeface="BIZ UDゴシック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①日本国籍を有する者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②特別永住者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③永住者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④日本人の配偶者等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⑤永住者の配偶者等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⑥定住者のうち将来永住する意思があると認められた者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⑦家族滞在のうち小学校及び中学校を卒業した者（専攻科は高等学校も）であって、　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　高校等卒業後、日本で就労して定着する意思があると認められた者</a:t>
                      </a:r>
                    </a:p>
                  </a:txBody>
                  <a:tcPr marL="98683" marR="98683" marT="49362" marB="493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学校において、就学支援金等の申請・認定結果で確認します。</a:t>
                      </a:r>
                      <a:endParaRPr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3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BIZ UDゴシック"/>
                          <a:ea typeface="BIZ UDゴシック"/>
                        </a:rPr>
                        <a:t>❷</a:t>
                      </a:r>
                      <a:endParaRPr kumimoji="1" lang="ja-JP" altLang="en-US" sz="1500" dirty="0">
                        <a:solidFill>
                          <a:schemeClr val="bg1"/>
                        </a:solidFill>
                        <a:latin typeface="BIZ UDゴシック"/>
                        <a:ea typeface="BIZ UDゴシック"/>
                      </a:endParaRPr>
                    </a:p>
                  </a:txBody>
                  <a:tcPr marL="98683" marR="98683" marT="49362" marB="493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200" b="1" kern="1200" dirty="0">
                          <a:solidFill>
                            <a:srgbClr val="00B050"/>
                          </a:solidFill>
                          <a:latin typeface="BIZ UDゴシック"/>
                          <a:ea typeface="BIZ UDゴシック"/>
                          <a:cs typeface="+mn-cs"/>
                        </a:rPr>
                        <a:t>高等学校等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  <a:cs typeface="+mn-cs"/>
                        </a:rPr>
                        <a:t>に在学する</a:t>
                      </a:r>
                      <a:r>
                        <a:rPr kumimoji="1" lang="ja-JP" altLang="en-US" sz="1200" b="1" kern="1200" dirty="0">
                          <a:solidFill>
                            <a:srgbClr val="00B050"/>
                          </a:solidFill>
                          <a:latin typeface="BIZ UDゴシック"/>
                          <a:ea typeface="BIZ UDゴシック"/>
                          <a:cs typeface="+mn-cs"/>
                        </a:rPr>
                        <a:t>①以外の生徒等</a:t>
                      </a:r>
                      <a:r>
                        <a:rPr kumimoji="1" lang="ja-JP" altLang="en-US" sz="1200" b="0" kern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  <a:cs typeface="+mn-cs"/>
                        </a:rPr>
                        <a:t>の世帯</a:t>
                      </a:r>
                    </a:p>
                  </a:txBody>
                  <a:tcPr marL="98683" marR="98683" marT="49362" marB="493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 marL="98683" marR="98683" marT="49362" marB="493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22" name="四角形: 角を丸くする 22"/>
          <p:cNvSpPr/>
          <p:nvPr/>
        </p:nvSpPr>
        <p:spPr>
          <a:xfrm>
            <a:off x="215044" y="7746097"/>
            <a:ext cx="7201553" cy="349540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67" b="1" dirty="0">
                <a:solidFill>
                  <a:prstClr val="white"/>
                </a:solidFill>
                <a:latin typeface="BIZ UDゴシック"/>
                <a:ea typeface="BIZ UDゴシック"/>
              </a:rPr>
              <a:t>令和８年度の給付額</a:t>
            </a:r>
            <a:endParaRPr dirty="0">
              <a:latin typeface="BIZ UDゴシック"/>
              <a:ea typeface="BIZ UDゴシック"/>
            </a:endParaRPr>
          </a:p>
        </p:txBody>
      </p:sp>
      <p:sp>
        <p:nvSpPr>
          <p:cNvPr id="1123" name="四角形: 角を丸くする 14"/>
          <p:cNvSpPr/>
          <p:nvPr/>
        </p:nvSpPr>
        <p:spPr>
          <a:xfrm>
            <a:off x="216758" y="1871543"/>
            <a:ext cx="7187845" cy="354517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67" b="1" dirty="0">
                <a:solidFill>
                  <a:prstClr val="white"/>
                </a:solidFill>
                <a:latin typeface="BIZ UDゴシック"/>
                <a:ea typeface="BIZ UDゴシック"/>
              </a:rPr>
              <a:t>生徒等の国籍・在留資格等に関する要件</a:t>
            </a:r>
            <a:endParaRPr>
              <a:latin typeface="BIZ UDゴシック"/>
              <a:ea typeface="BIZ UDゴシック"/>
            </a:endParaRPr>
          </a:p>
        </p:txBody>
      </p:sp>
      <p:sp>
        <p:nvSpPr>
          <p:cNvPr id="1124" name="四角形: 角を丸くする 2"/>
          <p:cNvSpPr/>
          <p:nvPr/>
        </p:nvSpPr>
        <p:spPr>
          <a:xfrm>
            <a:off x="198766" y="4635240"/>
            <a:ext cx="7187845" cy="349540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67" b="1" dirty="0">
                <a:solidFill>
                  <a:prstClr val="white"/>
                </a:solidFill>
                <a:latin typeface="BIZ UDゴシック"/>
                <a:ea typeface="BIZ UDゴシック"/>
              </a:rPr>
              <a:t>保護者等の所得に関する要件</a:t>
            </a:r>
            <a:endParaRPr>
              <a:latin typeface="BIZ UDゴシック"/>
              <a:ea typeface="BIZ UDゴシック"/>
            </a:endParaRPr>
          </a:p>
        </p:txBody>
      </p:sp>
      <p:graphicFrame>
        <p:nvGraphicFramePr>
          <p:cNvPr id="1125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754801"/>
              </p:ext>
            </p:extLst>
          </p:nvPr>
        </p:nvGraphicFramePr>
        <p:xfrm>
          <a:off x="236460" y="5292311"/>
          <a:ext cx="7170709" cy="22185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0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1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3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545">
                <a:tc>
                  <a:txBody>
                    <a:bodyPr/>
                    <a:lstStyle/>
                    <a:p>
                      <a:pPr algn="ctr"/>
                      <a:endParaRPr kumimoji="1" lang="ja-JP" altLang="en-US" sz="1500" dirty="0"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世帯所得要件</a:t>
                      </a:r>
                      <a:endParaRPr sz="1200"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必要書類</a:t>
                      </a:r>
                      <a:endParaRPr sz="1200"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81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500" b="1" dirty="0">
                          <a:solidFill>
                            <a:schemeClr val="bg1"/>
                          </a:solidFill>
                          <a:latin typeface="BIZ UDゴシック"/>
                          <a:ea typeface="BIZ UDゴシック"/>
                        </a:rPr>
                        <a:t>❶</a:t>
                      </a:r>
                      <a:endParaRPr kumimoji="1" lang="ja-JP" altLang="en-US" sz="1500" dirty="0">
                        <a:solidFill>
                          <a:schemeClr val="bg1"/>
                        </a:solidFill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上記</a:t>
                      </a:r>
                      <a:r>
                        <a:rPr kumimoji="1" lang="ja-JP" altLang="en-US" sz="1100" b="1" dirty="0">
                          <a:solidFill>
                            <a:srgbClr val="FF7A21"/>
                          </a:solidFill>
                          <a:latin typeface="BIZ UDゴシック"/>
                          <a:ea typeface="BIZ UDゴシック"/>
                        </a:rPr>
                        <a:t>①</a:t>
                      </a: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の生徒等の世帯で以下のいずれかに該当する世帯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ア生活保護世帯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イ住民税非課税世帯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ウ所得割額の合算額が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100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円～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105,500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円の世帯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BIZ UDゴシック"/>
                          <a:ea typeface="BIZ UDゴシック"/>
                        </a:rPr>
                        <a:t>（年収</a:t>
                      </a:r>
                      <a:r>
                        <a:rPr kumimoji="1" lang="en-US" altLang="ja-JP" sz="900" dirty="0">
                          <a:latin typeface="BIZ UDゴシック"/>
                          <a:ea typeface="BIZ UDゴシック"/>
                        </a:rPr>
                        <a:t>270</a:t>
                      </a:r>
                      <a:r>
                        <a:rPr kumimoji="1" lang="ja-JP" altLang="en-US" sz="900" dirty="0">
                          <a:latin typeface="BIZ UDゴシック"/>
                          <a:ea typeface="BIZ UDゴシック"/>
                        </a:rPr>
                        <a:t>～</a:t>
                      </a:r>
                      <a:r>
                        <a:rPr kumimoji="1" lang="en-US" altLang="ja-JP" sz="900" dirty="0">
                          <a:latin typeface="BIZ UDゴシック"/>
                          <a:ea typeface="BIZ UDゴシック"/>
                        </a:rPr>
                        <a:t>380</a:t>
                      </a:r>
                      <a:r>
                        <a:rPr kumimoji="1" lang="ja-JP" altLang="en-US" sz="900" dirty="0">
                          <a:latin typeface="BIZ UDゴシック"/>
                          <a:ea typeface="BIZ UDゴシック"/>
                        </a:rPr>
                        <a:t>万円世帯）</a:t>
                      </a:r>
                      <a:endParaRPr kumimoji="1" lang="en-US" altLang="ja-JP" sz="900" dirty="0">
                        <a:latin typeface="BIZ UDゴシック"/>
                        <a:ea typeface="BIZ UDゴシック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エ所得割額の合算額が</a:t>
                      </a:r>
                      <a:r>
                        <a:rPr kumimoji="1" lang="en-US" altLang="ja-JP" sz="1100" dirty="0">
                          <a:latin typeface="BIZ UDゴシック"/>
                          <a:ea typeface="BIZ UDゴシック"/>
                        </a:rPr>
                        <a:t>105,500</a:t>
                      </a: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円～</a:t>
                      </a:r>
                      <a:r>
                        <a:rPr kumimoji="1" lang="en-US" altLang="ja-JP" sz="1100" dirty="0">
                          <a:latin typeface="BIZ UDゴシック"/>
                          <a:ea typeface="BIZ UDゴシック"/>
                        </a:rPr>
                        <a:t>182,500</a:t>
                      </a: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円の世帯</a:t>
                      </a:r>
                      <a:r>
                        <a:rPr kumimoji="1" lang="ja-JP" altLang="en-US" sz="900" dirty="0">
                          <a:latin typeface="BIZ UDゴシック"/>
                          <a:ea typeface="BIZ UDゴシック"/>
                        </a:rPr>
                        <a:t>（年収</a:t>
                      </a:r>
                      <a:r>
                        <a:rPr kumimoji="1" lang="en-US" altLang="ja-JP" sz="900" dirty="0">
                          <a:latin typeface="BIZ UDゴシック"/>
                          <a:ea typeface="BIZ UDゴシック"/>
                        </a:rPr>
                        <a:t>380</a:t>
                      </a:r>
                      <a:r>
                        <a:rPr kumimoji="1" lang="ja-JP" altLang="en-US" sz="900" dirty="0">
                          <a:latin typeface="BIZ UDゴシック"/>
                          <a:ea typeface="BIZ UDゴシック"/>
                        </a:rPr>
                        <a:t>～</a:t>
                      </a:r>
                      <a:r>
                        <a:rPr kumimoji="1" lang="en-US" altLang="ja-JP" sz="900" dirty="0">
                          <a:latin typeface="BIZ UDゴシック"/>
                          <a:ea typeface="BIZ UDゴシック"/>
                        </a:rPr>
                        <a:t>490</a:t>
                      </a:r>
                      <a:r>
                        <a:rPr kumimoji="1" lang="ja-JP" altLang="en-US" sz="900" dirty="0">
                          <a:latin typeface="BIZ UDゴシック"/>
                          <a:ea typeface="BIZ UDゴシック"/>
                        </a:rPr>
                        <a:t>万円世帯）</a:t>
                      </a:r>
                      <a:endParaRPr kumimoji="1" lang="en-US" altLang="ja-JP" sz="900" dirty="0">
                        <a:latin typeface="BIZ UDゴシック"/>
                        <a:ea typeface="BIZ UDゴシック"/>
                      </a:endParaRPr>
                    </a:p>
                  </a:txBody>
                  <a:tcPr marL="98677" marR="38856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以下のいずれかの書類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endParaRPr kumimoji="1" lang="en-US" altLang="ja-JP" sz="400" dirty="0">
                        <a:latin typeface="BIZ UDゴシック"/>
                        <a:ea typeface="BIZ UDゴシック"/>
                      </a:endParaRPr>
                    </a:p>
                    <a:p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・生徒等の生業扶助（高等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　学校就学費）受給証明書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endParaRPr kumimoji="1" lang="en-US" altLang="ja-JP" sz="400" dirty="0">
                        <a:latin typeface="BIZ UDゴシック"/>
                        <a:ea typeface="BIZ UDゴシック"/>
                      </a:endParaRPr>
                    </a:p>
                    <a:p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・保護者等全員の課税証明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　書又は非課税証明書　等</a:t>
                      </a:r>
                      <a:endParaRPr dirty="0">
                        <a:latin typeface="BIZ UDゴシック"/>
                        <a:ea typeface="BIZ UDゴシック"/>
                      </a:endParaRPr>
                    </a:p>
                    <a:p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14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1" dirty="0">
                          <a:solidFill>
                            <a:schemeClr val="bg1"/>
                          </a:solidFill>
                          <a:latin typeface="BIZ UDゴシック"/>
                          <a:ea typeface="BIZ UDゴシック"/>
                        </a:rPr>
                        <a:t>❷</a:t>
                      </a:r>
                      <a:endParaRPr kumimoji="1" lang="ja-JP" altLang="en-US" sz="1500" dirty="0">
                        <a:solidFill>
                          <a:schemeClr val="bg1"/>
                        </a:solidFill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上記</a:t>
                      </a:r>
                      <a:r>
                        <a:rPr kumimoji="1" lang="ja-JP" altLang="en-US" sz="1100" b="1" dirty="0">
                          <a:solidFill>
                            <a:srgbClr val="00B050"/>
                          </a:solidFill>
                          <a:latin typeface="BIZ UDゴシック"/>
                          <a:ea typeface="BIZ UDゴシック"/>
                        </a:rPr>
                        <a:t>②</a:t>
                      </a: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の生徒等の世帯で以下のいずれかに該当する世帯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ア生活保護世帯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  <a:p>
                      <a:pPr>
                        <a:spcAft>
                          <a:spcPts val="0"/>
                        </a:spcAft>
                        <a:defRPr/>
                      </a:pPr>
                      <a:r>
                        <a:rPr kumimoji="1" lang="ja-JP" altLang="en-US" sz="1100" dirty="0">
                          <a:latin typeface="BIZ UDゴシック"/>
                          <a:ea typeface="BIZ UDゴシック"/>
                        </a:rPr>
                        <a:t>イ住民税非課税世帯</a:t>
                      </a:r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</a:txBody>
                  <a:tcPr marL="98677" marR="38856" marT="49280" marB="492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en-US" altLang="ja-JP" sz="1100" dirty="0">
                        <a:latin typeface="BIZ UDゴシック"/>
                        <a:ea typeface="BIZ UDゴシック"/>
                      </a:endParaRPr>
                    </a:p>
                  </a:txBody>
                  <a:tcPr marL="98677" marR="98677" marT="49280" marB="492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26" name="テキスト ボックス 61"/>
          <p:cNvSpPr txBox="1">
            <a:spLocks noChangeArrowheads="1"/>
          </p:cNvSpPr>
          <p:nvPr/>
        </p:nvSpPr>
        <p:spPr>
          <a:xfrm>
            <a:off x="260450" y="5013910"/>
            <a:ext cx="7073045" cy="423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defTabSz="376238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376238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376238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376238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376238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376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376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376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3762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defTabSz="406074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ja-JP" altLang="en-US" sz="1295">
                <a:solidFill>
                  <a:prstClr val="black"/>
                </a:solidFill>
                <a:latin typeface="BIZ UDゴシック"/>
                <a:ea typeface="BIZ UDゴシック"/>
              </a:rPr>
              <a:t>保護者等全員の</a:t>
            </a:r>
            <a:r>
              <a:rPr lang="ja-JP" altLang="en-US" sz="1295" b="1">
                <a:solidFill>
                  <a:srgbClr val="00B0F0"/>
                </a:solidFill>
                <a:latin typeface="BIZ UDゴシック"/>
                <a:ea typeface="BIZ UDゴシック"/>
              </a:rPr>
              <a:t>道府県民税所得割額</a:t>
            </a:r>
            <a:r>
              <a:rPr lang="ja-JP" altLang="en-US" sz="1295">
                <a:solidFill>
                  <a:prstClr val="black"/>
                </a:solidFill>
                <a:latin typeface="BIZ UDゴシック"/>
                <a:ea typeface="BIZ UDゴシック"/>
              </a:rPr>
              <a:t>と</a:t>
            </a:r>
            <a:r>
              <a:rPr lang="ja-JP" altLang="en-US" sz="1295" b="1">
                <a:solidFill>
                  <a:srgbClr val="00B0F0"/>
                </a:solidFill>
                <a:latin typeface="BIZ UDゴシック"/>
                <a:ea typeface="BIZ UDゴシック"/>
              </a:rPr>
              <a:t>市町村民税所得割額</a:t>
            </a:r>
            <a:r>
              <a:rPr lang="ja-JP" altLang="en-US" sz="1295">
                <a:solidFill>
                  <a:prstClr val="black"/>
                </a:solidFill>
                <a:latin typeface="BIZ UDゴシック"/>
                <a:ea typeface="BIZ UDゴシック"/>
              </a:rPr>
              <a:t>の</a:t>
            </a:r>
            <a:r>
              <a:rPr lang="ja-JP" altLang="en-US" sz="1295" b="1">
                <a:solidFill>
                  <a:srgbClr val="00B0F0"/>
                </a:solidFill>
                <a:latin typeface="BIZ UDゴシック"/>
                <a:ea typeface="BIZ UDゴシック"/>
              </a:rPr>
              <a:t>合算額</a:t>
            </a:r>
            <a:r>
              <a:rPr lang="ja-JP" altLang="en-US" sz="863">
                <a:solidFill>
                  <a:prstClr val="black"/>
                </a:solidFill>
                <a:latin typeface="BIZ UDゴシック"/>
                <a:ea typeface="BIZ UDゴシック"/>
              </a:rPr>
              <a:t>（</a:t>
            </a:r>
            <a:r>
              <a:rPr lang="en-US" altLang="ja-JP" sz="863">
                <a:solidFill>
                  <a:prstClr val="black"/>
                </a:solidFill>
                <a:latin typeface="BIZ UDゴシック"/>
                <a:ea typeface="BIZ UDゴシック"/>
              </a:rPr>
              <a:t>※</a:t>
            </a:r>
            <a:r>
              <a:rPr lang="ja-JP" altLang="en-US" sz="863">
                <a:solidFill>
                  <a:prstClr val="black"/>
                </a:solidFill>
                <a:latin typeface="BIZ UDゴシック"/>
                <a:ea typeface="BIZ UDゴシック"/>
              </a:rPr>
              <a:t>）</a:t>
            </a:r>
            <a:r>
              <a:rPr lang="ja-JP" altLang="en-US" sz="1295">
                <a:solidFill>
                  <a:prstClr val="black"/>
                </a:solidFill>
                <a:latin typeface="BIZ UDゴシック"/>
                <a:ea typeface="BIZ UDゴシック"/>
              </a:rPr>
              <a:t>により判定します。</a:t>
            </a:r>
            <a:endParaRPr lang="en-US" altLang="ja-JP" sz="1295">
              <a:solidFill>
                <a:prstClr val="black"/>
              </a:solidFill>
              <a:latin typeface="BIZ UDゴシック"/>
              <a:ea typeface="BIZ UDゴシック"/>
            </a:endParaRPr>
          </a:p>
          <a:p>
            <a:pPr defTabSz="406074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ja-JP" sz="863">
                <a:solidFill>
                  <a:prstClr val="black"/>
                </a:solidFill>
                <a:latin typeface="BIZ UDゴシック"/>
                <a:ea typeface="BIZ UDゴシック"/>
              </a:rPr>
              <a:t>※</a:t>
            </a:r>
            <a:r>
              <a:rPr lang="ja-JP" altLang="en-US" sz="863">
                <a:solidFill>
                  <a:prstClr val="black"/>
                </a:solidFill>
                <a:latin typeface="BIZ UDゴシック"/>
                <a:ea typeface="BIZ UDゴシック"/>
              </a:rPr>
              <a:t>生活保護世帯は生徒等の生業扶助（高等学校等就学費）の措置状況により判定</a:t>
            </a:r>
            <a:endParaRPr lang="en-US" altLang="ja-JP" sz="863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27" name="テキスト ボックス 21"/>
          <p:cNvSpPr/>
          <p:nvPr/>
        </p:nvSpPr>
        <p:spPr>
          <a:xfrm>
            <a:off x="5224263" y="4299855"/>
            <a:ext cx="2234315" cy="796404"/>
          </a:xfrm>
          <a:custGeom>
            <a:avLst/>
            <a:gdLst>
              <a:gd name="csX0" fmla="*/ 51562 w 2060223"/>
              <a:gd name="csY0" fmla="*/ 0 h 619240"/>
              <a:gd name="csX1" fmla="*/ 2025772 w 2060223"/>
              <a:gd name="csY1" fmla="*/ 0 h 619240"/>
              <a:gd name="csX2" fmla="*/ 2060223 w 2060223"/>
              <a:gd name="csY2" fmla="*/ 34451 h 619240"/>
              <a:gd name="csX3" fmla="*/ 2060223 w 2060223"/>
              <a:gd name="csY3" fmla="*/ 479899 h 619240"/>
              <a:gd name="csX4" fmla="*/ 2025772 w 2060223"/>
              <a:gd name="csY4" fmla="*/ 514350 h 619240"/>
              <a:gd name="csX5" fmla="*/ 303079 w 2060223"/>
              <a:gd name="csY5" fmla="*/ 514350 h 619240"/>
              <a:gd name="csX6" fmla="*/ 0 w 2060223"/>
              <a:gd name="csY6" fmla="*/ 619240 h 619240"/>
              <a:gd name="csX7" fmla="*/ 86674 w 2060223"/>
              <a:gd name="csY7" fmla="*/ 514350 h 619240"/>
              <a:gd name="csX8" fmla="*/ 51562 w 2060223"/>
              <a:gd name="csY8" fmla="*/ 514350 h 619240"/>
              <a:gd name="csX9" fmla="*/ 17111 w 2060223"/>
              <a:gd name="csY9" fmla="*/ 479899 h 619240"/>
              <a:gd name="csX10" fmla="*/ 17111 w 2060223"/>
              <a:gd name="csY10" fmla="*/ 34451 h 619240"/>
              <a:gd name="csX11" fmla="*/ 51562 w 2060223"/>
              <a:gd name="csY11" fmla="*/ 0 h 619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060223" h="619240">
                <a:moveTo>
                  <a:pt x="51562" y="0"/>
                </a:moveTo>
                <a:lnTo>
                  <a:pt x="2025772" y="0"/>
                </a:lnTo>
                <a:cubicBezTo>
                  <a:pt x="2044799" y="0"/>
                  <a:pt x="2060223" y="15424"/>
                  <a:pt x="2060223" y="34451"/>
                </a:cubicBezTo>
                <a:lnTo>
                  <a:pt x="2060223" y="479899"/>
                </a:lnTo>
                <a:cubicBezTo>
                  <a:pt x="2060223" y="498926"/>
                  <a:pt x="2044799" y="514350"/>
                  <a:pt x="2025772" y="514350"/>
                </a:cubicBezTo>
                <a:lnTo>
                  <a:pt x="303079" y="514350"/>
                </a:lnTo>
                <a:lnTo>
                  <a:pt x="0" y="619240"/>
                </a:lnTo>
                <a:lnTo>
                  <a:pt x="86674" y="514350"/>
                </a:lnTo>
                <a:lnTo>
                  <a:pt x="51562" y="514350"/>
                </a:lnTo>
                <a:cubicBezTo>
                  <a:pt x="32535" y="514350"/>
                  <a:pt x="17111" y="498926"/>
                  <a:pt x="17111" y="479899"/>
                </a:cubicBezTo>
                <a:lnTo>
                  <a:pt x="17111" y="34451"/>
                </a:lnTo>
                <a:cubicBezTo>
                  <a:pt x="17111" y="15424"/>
                  <a:pt x="32535" y="0"/>
                  <a:pt x="51562" y="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rgbClr val="00B050"/>
            </a:solidFill>
          </a:ln>
        </p:spPr>
        <p:txBody>
          <a:bodyPr lIns="77712" tIns="70498" rIns="35250" bIns="35250" anchor="ctr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784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ご自身の所得割額などは</a:t>
            </a:r>
            <a:endParaRPr kumimoji="1" lang="en-US" altLang="ja-JP" sz="784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784" b="1" dirty="0">
                <a:solidFill>
                  <a:srgbClr val="00B0F0"/>
                </a:solidFill>
                <a:latin typeface="BIZ UDゴシック"/>
                <a:ea typeface="BIZ UDゴシック"/>
              </a:rPr>
              <a:t>マイナポータルで「わたしの情報」</a:t>
            </a:r>
            <a:endParaRPr kumimoji="1" lang="en-US" altLang="ja-JP" sz="784" b="1" dirty="0">
              <a:solidFill>
                <a:srgbClr val="00B0F0"/>
              </a:solidFill>
              <a:latin typeface="BIZ UDゴシック"/>
              <a:ea typeface="BIZ UDゴシック"/>
            </a:endParaRPr>
          </a:p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784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から確認できます。</a:t>
            </a:r>
            <a:endParaRPr kumimoji="1" lang="en-US" altLang="ja-JP" sz="784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 sz="784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</p:txBody>
      </p:sp>
      <p:pic>
        <p:nvPicPr>
          <p:cNvPr id="1128" name="図 75"/>
          <p:cNvPicPr>
            <a:picLocks noChangeAspect="1" noChangeArrowheads="1"/>
          </p:cNvPicPr>
          <p:nvPr/>
        </p:nvPicPr>
        <p:blipFill>
          <a:blip r:embed="rId3"/>
          <a:srcRect l="8554" t="12209" r="15317" b="14880"/>
          <a:stretch>
            <a:fillRect/>
          </a:stretch>
        </p:blipFill>
        <p:spPr>
          <a:xfrm>
            <a:off x="6864015" y="4366973"/>
            <a:ext cx="563718" cy="526023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加算記号 6"/>
          <p:cNvSpPr/>
          <p:nvPr/>
        </p:nvSpPr>
        <p:spPr>
          <a:xfrm>
            <a:off x="3573369" y="4344234"/>
            <a:ext cx="387236" cy="388948"/>
          </a:xfrm>
          <a:prstGeom prst="mathPlus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86912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sz="2590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30" name="二等辺三角形 29"/>
          <p:cNvSpPr/>
          <p:nvPr/>
        </p:nvSpPr>
        <p:spPr>
          <a:xfrm rot="10800000">
            <a:off x="3459426" y="7458504"/>
            <a:ext cx="615122" cy="209039"/>
          </a:xfrm>
          <a:prstGeom prst="triangle">
            <a:avLst>
              <a:gd name="adj" fmla="val 51337"/>
            </a:avLst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ja-JP" altLang="en-US" sz="2159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31" name="四角形: 角を丸くする 132"/>
          <p:cNvSpPr/>
          <p:nvPr/>
        </p:nvSpPr>
        <p:spPr>
          <a:xfrm>
            <a:off x="198767" y="196187"/>
            <a:ext cx="7187845" cy="54792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2400" b="1" dirty="0">
                <a:solidFill>
                  <a:srgbClr val="FF0000"/>
                </a:solidFill>
                <a:latin typeface="BIZ UDゴシック"/>
                <a:ea typeface="BIZ UDゴシック"/>
              </a:rPr>
              <a:t>高校生等奨学給付金制度 ～奨学のための給付金～</a:t>
            </a:r>
            <a:endParaRPr b="1">
              <a:solidFill>
                <a:srgbClr val="FF0000"/>
              </a:solidFill>
              <a:latin typeface="BIZ UDゴシック"/>
              <a:ea typeface="BIZ UDゴシック"/>
            </a:endParaRPr>
          </a:p>
        </p:txBody>
      </p:sp>
      <p:sp>
        <p:nvSpPr>
          <p:cNvPr id="1132" name="四角形: 角を丸くする 133"/>
          <p:cNvSpPr/>
          <p:nvPr/>
        </p:nvSpPr>
        <p:spPr>
          <a:xfrm>
            <a:off x="38561" y="47891"/>
            <a:ext cx="7187845" cy="27220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l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400" b="0" dirty="0">
                <a:solidFill>
                  <a:schemeClr val="tx1"/>
                </a:solidFill>
                <a:latin typeface="BIZ UDゴシック"/>
                <a:ea typeface="BIZ UDゴシック"/>
              </a:rPr>
              <a:t>公立高等学校等生徒の保護者の皆様へ</a:t>
            </a:r>
            <a:endParaRPr b="0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33" name="四角形: 角を丸くする 134"/>
          <p:cNvSpPr/>
          <p:nvPr/>
        </p:nvSpPr>
        <p:spPr>
          <a:xfrm>
            <a:off x="270733" y="548772"/>
            <a:ext cx="7187845" cy="39068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200" b="1" dirty="0">
                <a:solidFill>
                  <a:srgbClr val="00B0F0"/>
                </a:solidFill>
                <a:latin typeface="BIZ UDゴシック"/>
                <a:ea typeface="BIZ UDゴシック"/>
              </a:rPr>
              <a:t>授業料以外の教育費</a:t>
            </a:r>
            <a:r>
              <a:rPr kumimoji="1"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（教材費や修学旅行費等）を支援する</a:t>
            </a:r>
            <a:r>
              <a:rPr kumimoji="1" lang="ja-JP" altLang="en-US" sz="1200" b="1" dirty="0">
                <a:solidFill>
                  <a:srgbClr val="00B0F0"/>
                </a:solidFill>
                <a:latin typeface="BIZ UDゴシック"/>
                <a:ea typeface="BIZ UDゴシック"/>
              </a:rPr>
              <a:t>返還不要の給付金</a:t>
            </a:r>
            <a:r>
              <a:rPr kumimoji="1"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です。</a:t>
            </a:r>
            <a:endParaRPr b="1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34" name="四角形: 角を丸くする 203"/>
          <p:cNvSpPr/>
          <p:nvPr/>
        </p:nvSpPr>
        <p:spPr>
          <a:xfrm>
            <a:off x="1417016" y="923677"/>
            <a:ext cx="5676598" cy="8718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35" name="テキスト ボックス 204"/>
          <p:cNvSpPr txBox="1">
            <a:spLocks noChangeArrowheads="1"/>
          </p:cNvSpPr>
          <p:nvPr/>
        </p:nvSpPr>
        <p:spPr>
          <a:xfrm>
            <a:off x="1564371" y="917944"/>
            <a:ext cx="1819664" cy="2945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zh-TW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生活保護世帯</a:t>
            </a:r>
            <a:endParaRPr lang="ja-JP" altLang="en-US" sz="1727" b="1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36" name="テキスト ボックス 205"/>
          <p:cNvSpPr txBox="1">
            <a:spLocks noChangeArrowheads="1"/>
          </p:cNvSpPr>
          <p:nvPr/>
        </p:nvSpPr>
        <p:spPr>
          <a:xfrm>
            <a:off x="3185277" y="916687"/>
            <a:ext cx="3671883" cy="2945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住民税所得割が非課税の世帯</a:t>
            </a:r>
            <a:endParaRPr lang="ja-JP" altLang="en-US" sz="1727" b="1" dirty="0">
              <a:solidFill>
                <a:srgbClr val="EF8B47"/>
              </a:solidFill>
              <a:latin typeface="BIZ UDゴシック"/>
              <a:ea typeface="BIZ UDゴシック"/>
            </a:endParaRPr>
          </a:p>
        </p:txBody>
      </p:sp>
      <p:sp>
        <p:nvSpPr>
          <p:cNvPr id="1137" name="四角形: 角を丸くする 206"/>
          <p:cNvSpPr/>
          <p:nvPr/>
        </p:nvSpPr>
        <p:spPr>
          <a:xfrm>
            <a:off x="227895" y="912538"/>
            <a:ext cx="1189121" cy="883685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4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38" name="テキスト ボックス 207"/>
          <p:cNvSpPr txBox="1">
            <a:spLocks noChangeArrowheads="1"/>
          </p:cNvSpPr>
          <p:nvPr/>
        </p:nvSpPr>
        <p:spPr>
          <a:xfrm>
            <a:off x="1562657" y="1112085"/>
            <a:ext cx="4021424" cy="2945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年収</a:t>
            </a:r>
            <a:r>
              <a:rPr lang="en-US" altLang="ja-JP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270</a:t>
            </a:r>
            <a:r>
              <a:rPr lang="ja-JP" altLang="en-US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万円以上</a:t>
            </a:r>
            <a:r>
              <a:rPr lang="en-US" altLang="ja-JP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380</a:t>
            </a:r>
            <a:r>
              <a:rPr lang="ja-JP" altLang="en-US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万円未満</a:t>
            </a:r>
            <a:r>
              <a:rPr lang="ja-JP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の世帯</a:t>
            </a:r>
            <a:endParaRPr lang="ja-JP" altLang="en-US" sz="172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39" name="テキスト ボックス 208"/>
          <p:cNvSpPr txBox="1">
            <a:spLocks noChangeArrowheads="1"/>
          </p:cNvSpPr>
          <p:nvPr/>
        </p:nvSpPr>
        <p:spPr>
          <a:xfrm>
            <a:off x="1564371" y="1319412"/>
            <a:ext cx="3937466" cy="29457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年収</a:t>
            </a:r>
            <a:r>
              <a:rPr lang="en-US" altLang="ja-JP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380</a:t>
            </a:r>
            <a:r>
              <a:rPr lang="ja-JP" altLang="en-US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万円以上</a:t>
            </a:r>
            <a:r>
              <a:rPr lang="en-US" altLang="ja-JP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490</a:t>
            </a:r>
            <a:r>
              <a:rPr lang="ja-JP" altLang="en-US" sz="1200" b="1" dirty="0">
                <a:solidFill>
                  <a:srgbClr val="FF7A21"/>
                </a:solidFill>
                <a:latin typeface="BIZ UDゴシック"/>
                <a:ea typeface="BIZ UDゴシック"/>
              </a:rPr>
              <a:t>万円未満</a:t>
            </a:r>
            <a:r>
              <a:rPr lang="ja-JP" altLang="en-US" sz="1200" dirty="0">
                <a:solidFill>
                  <a:prstClr val="black"/>
                </a:solidFill>
                <a:latin typeface="BIZ UDゴシック"/>
                <a:ea typeface="BIZ UDゴシック"/>
              </a:rPr>
              <a:t>の世帯</a:t>
            </a:r>
            <a:endParaRPr lang="ja-JP" altLang="en-US" sz="172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40" name="四角形: 角を丸くする 209"/>
          <p:cNvSpPr/>
          <p:nvPr/>
        </p:nvSpPr>
        <p:spPr>
          <a:xfrm>
            <a:off x="4364892" y="1155709"/>
            <a:ext cx="498609" cy="207326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8691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050" b="1" dirty="0">
                <a:solidFill>
                  <a:prstClr val="white"/>
                </a:solidFill>
                <a:latin typeface="BIZ UDゴシック"/>
                <a:ea typeface="BIZ UDゴシック"/>
              </a:rPr>
              <a:t>拡充</a:t>
            </a:r>
            <a:endParaRPr>
              <a:latin typeface="BIZ UDゴシック"/>
              <a:ea typeface="BIZ UDゴシック"/>
            </a:endParaRPr>
          </a:p>
        </p:txBody>
      </p:sp>
      <p:sp>
        <p:nvSpPr>
          <p:cNvPr id="1141" name="四角形: 角を丸くする 210"/>
          <p:cNvSpPr/>
          <p:nvPr/>
        </p:nvSpPr>
        <p:spPr>
          <a:xfrm>
            <a:off x="4364892" y="1363893"/>
            <a:ext cx="498609" cy="205612"/>
          </a:xfrm>
          <a:prstGeom prst="roundRect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8691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050" b="1" dirty="0">
                <a:solidFill>
                  <a:prstClr val="white"/>
                </a:solidFill>
                <a:latin typeface="BIZ UDゴシック"/>
                <a:ea typeface="BIZ UDゴシック"/>
              </a:rPr>
              <a:t>拡充</a:t>
            </a:r>
            <a:endParaRPr>
              <a:latin typeface="BIZ UDゴシック"/>
              <a:ea typeface="BIZ UDゴシック"/>
            </a:endParaRPr>
          </a:p>
        </p:txBody>
      </p:sp>
      <p:sp>
        <p:nvSpPr>
          <p:cNvPr id="1142" name="テキスト ボックス 211"/>
          <p:cNvSpPr txBox="1">
            <a:spLocks noChangeArrowheads="1"/>
          </p:cNvSpPr>
          <p:nvPr/>
        </p:nvSpPr>
        <p:spPr>
          <a:xfrm>
            <a:off x="1524962" y="1537636"/>
            <a:ext cx="5460706" cy="25580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Font typeface="游ゴシック" panose="020B0400000000000000" pitchFamily="50" charset="-128"/>
              <a:buChar char="※"/>
            </a:pPr>
            <a:r>
              <a:rPr lang="ja-JP" altLang="en-US" sz="971">
                <a:solidFill>
                  <a:prstClr val="black"/>
                </a:solidFill>
                <a:latin typeface="BIZ UDゴシック"/>
                <a:ea typeface="BIZ UDゴシック"/>
              </a:rPr>
              <a:t>生徒の国籍・在留資格等で対象となる世帯の範囲が異なります</a:t>
            </a:r>
            <a:r>
              <a:rPr lang="en-US" altLang="ja-JP" sz="756">
                <a:solidFill>
                  <a:prstClr val="black"/>
                </a:solidFill>
                <a:latin typeface="BIZ UDゴシック"/>
                <a:ea typeface="BIZ UDゴシック"/>
              </a:rPr>
              <a:t>(</a:t>
            </a:r>
            <a:r>
              <a:rPr lang="ja-JP" altLang="en-US" sz="756">
                <a:solidFill>
                  <a:prstClr val="black"/>
                </a:solidFill>
                <a:latin typeface="BIZ UDゴシック"/>
                <a:ea typeface="BIZ UDゴシック"/>
              </a:rPr>
              <a:t>詳細は下記参照）</a:t>
            </a:r>
            <a:r>
              <a:rPr lang="ja-JP" altLang="en-US" sz="971">
                <a:solidFill>
                  <a:prstClr val="black"/>
                </a:solidFill>
                <a:latin typeface="BIZ UDゴシック"/>
                <a:ea typeface="BIZ UDゴシック"/>
              </a:rPr>
              <a:t>。</a:t>
            </a:r>
            <a:endParaRPr>
              <a:latin typeface="BIZ UDゴシック"/>
              <a:ea typeface="BIZ UDゴシック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" name="グラフィックス 6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218" y="-63398"/>
            <a:ext cx="375241" cy="38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グラフィックス 4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08" y="-17135"/>
            <a:ext cx="424931" cy="426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四角形: 角を丸くする 203"/>
          <p:cNvSpPr/>
          <p:nvPr/>
        </p:nvSpPr>
        <p:spPr>
          <a:xfrm>
            <a:off x="1403308" y="238669"/>
            <a:ext cx="5675574" cy="3356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48" name="テキスト ボックス 204"/>
          <p:cNvSpPr txBox="1">
            <a:spLocks noChangeArrowheads="1"/>
          </p:cNvSpPr>
          <p:nvPr/>
        </p:nvSpPr>
        <p:spPr>
          <a:xfrm>
            <a:off x="1546882" y="231491"/>
            <a:ext cx="5416006" cy="6143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zh-TW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令和</a:t>
            </a:r>
            <a:r>
              <a:rPr lang="ja-JP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８</a:t>
            </a:r>
            <a:r>
              <a:rPr lang="zh-TW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年</a:t>
            </a:r>
            <a:r>
              <a:rPr lang="en-US" altLang="ja-JP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11</a:t>
            </a:r>
            <a:r>
              <a:rPr lang="zh-TW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月</a:t>
            </a:r>
            <a:r>
              <a:rPr lang="en-US" altLang="ja-JP" sz="1600" b="1">
                <a:solidFill>
                  <a:srgbClr val="FF0000"/>
                </a:solidFill>
                <a:latin typeface="BIZ UDゴシック"/>
                <a:ea typeface="BIZ UDゴシック"/>
              </a:rPr>
              <a:t>11</a:t>
            </a:r>
            <a:r>
              <a:rPr lang="zh-TW" altLang="en-US" sz="1600" b="1">
                <a:solidFill>
                  <a:srgbClr val="FF0000"/>
                </a:solidFill>
                <a:latin typeface="BIZ UDゴシック"/>
                <a:ea typeface="BIZ UDゴシック"/>
              </a:rPr>
              <a:t>日</a:t>
            </a:r>
            <a:r>
              <a:rPr lang="zh-TW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（</a:t>
            </a:r>
            <a:r>
              <a:rPr lang="ja-JP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水</a:t>
            </a:r>
            <a:r>
              <a:rPr lang="zh-TW" altLang="en-US" sz="1600" b="1" dirty="0">
                <a:solidFill>
                  <a:srgbClr val="FF0000"/>
                </a:solidFill>
                <a:latin typeface="BIZ UDゴシック"/>
                <a:ea typeface="BIZ UDゴシック"/>
              </a:rPr>
              <a:t>）</a:t>
            </a:r>
            <a:endParaRPr lang="en-US" altLang="zh-TW" sz="1600" b="1" dirty="0">
              <a:solidFill>
                <a:srgbClr val="FF0000"/>
              </a:solidFill>
              <a:latin typeface="BIZ UDゴシック"/>
              <a:ea typeface="BIZ UDゴシック"/>
            </a:endParaRPr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endParaRPr lang="ja-JP" altLang="en-US" sz="1727" b="1" dirty="0">
              <a:solidFill>
                <a:srgbClr val="FF0000"/>
              </a:solidFill>
              <a:latin typeface="BIZ UDゴシック"/>
              <a:ea typeface="BIZ UDゴシック"/>
            </a:endParaRPr>
          </a:p>
        </p:txBody>
      </p:sp>
      <p:sp>
        <p:nvSpPr>
          <p:cNvPr id="1149" name="四角形: 角を丸くする 206"/>
          <p:cNvSpPr/>
          <p:nvPr/>
        </p:nvSpPr>
        <p:spPr>
          <a:xfrm>
            <a:off x="214187" y="228522"/>
            <a:ext cx="1189121" cy="34582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11" b="1" dirty="0">
                <a:solidFill>
                  <a:prstClr val="white"/>
                </a:solidFill>
                <a:latin typeface="BIZ UDゴシック"/>
                <a:ea typeface="BIZ UDゴシック"/>
              </a:rPr>
              <a:t>提出期限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0" name="四角形: 角を丸くする 245"/>
          <p:cNvSpPr/>
          <p:nvPr/>
        </p:nvSpPr>
        <p:spPr>
          <a:xfrm>
            <a:off x="1403308" y="735739"/>
            <a:ext cx="5676598" cy="3345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1" name="テキスト ボックス 246"/>
          <p:cNvSpPr txBox="1">
            <a:spLocks noChangeArrowheads="1"/>
          </p:cNvSpPr>
          <p:nvPr/>
        </p:nvSpPr>
        <p:spPr>
          <a:xfrm>
            <a:off x="1530196" y="720364"/>
            <a:ext cx="5416006" cy="3622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zh-TW" altLang="en-US" sz="1600" b="0" dirty="0">
                <a:solidFill>
                  <a:schemeClr val="tx1"/>
                </a:solidFill>
                <a:latin typeface="BIZ UDゴシック"/>
                <a:ea typeface="BIZ UDゴシック"/>
              </a:rPr>
              <a:t>指定の封筒に入れて担任又は事務室へ提出</a:t>
            </a:r>
            <a:endParaRPr lang="ja-JP" altLang="en-US" sz="1727" b="0" dirty="0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52" name="四角形: 角を丸くする 247"/>
          <p:cNvSpPr/>
          <p:nvPr/>
        </p:nvSpPr>
        <p:spPr>
          <a:xfrm>
            <a:off x="214187" y="725593"/>
            <a:ext cx="1189121" cy="34582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11" b="1" dirty="0">
                <a:solidFill>
                  <a:prstClr val="white"/>
                </a:solidFill>
                <a:latin typeface="BIZ UDゴシック"/>
                <a:ea typeface="BIZ UDゴシック"/>
              </a:rPr>
              <a:t>提出方法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3" name="四角形: 角を丸くする 248"/>
          <p:cNvSpPr/>
          <p:nvPr/>
        </p:nvSpPr>
        <p:spPr>
          <a:xfrm>
            <a:off x="1403308" y="1228282"/>
            <a:ext cx="5675573" cy="142916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4" name="テキスト ボックス 249"/>
          <p:cNvSpPr txBox="1">
            <a:spLocks noChangeArrowheads="1"/>
          </p:cNvSpPr>
          <p:nvPr/>
        </p:nvSpPr>
        <p:spPr>
          <a:xfrm>
            <a:off x="1400145" y="1246617"/>
            <a:ext cx="5678737" cy="11423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400" b="0" dirty="0">
                <a:solidFill>
                  <a:schemeClr val="tx1"/>
                </a:solidFill>
                <a:latin typeface="BIZ UDゴシック"/>
                <a:ea typeface="BIZ UDゴシック"/>
              </a:rPr>
              <a:t>①静岡県高等学校等奨学給付金受給申請書（様式１）</a:t>
            </a:r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400" b="0" dirty="0">
                <a:solidFill>
                  <a:schemeClr val="tx1"/>
                </a:solidFill>
                <a:latin typeface="BIZ UDゴシック"/>
                <a:ea typeface="BIZ UDゴシック"/>
              </a:rPr>
              <a:t>②生業扶助(高等学校等就学費)受給証明書（様式２）</a:t>
            </a: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※世帯要件アの方</a:t>
            </a:r>
            <a:endParaRPr lang="ja-JP" altLang="en-US" sz="1400" b="0" dirty="0">
              <a:solidFill>
                <a:schemeClr val="tx1"/>
              </a:solidFill>
              <a:latin typeface="BIZ UDゴシック"/>
              <a:ea typeface="BIZ UDゴシック"/>
            </a:endParaRPr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b="0" dirty="0">
                <a:solidFill>
                  <a:schemeClr val="tx1"/>
                </a:solidFill>
                <a:latin typeface="BIZ UDゴシック"/>
                <a:ea typeface="BIZ UDゴシック"/>
              </a:rPr>
              <a:t>　※令和８年７月１日以降に福祉事務所で証明を受けてください。</a:t>
            </a:r>
            <a:endParaRPr lang="ja-JP" altLang="en-US" sz="1200" b="0" dirty="0">
              <a:solidFill>
                <a:schemeClr val="tx1"/>
              </a:solidFill>
              <a:latin typeface="BIZ UDゴシック"/>
              <a:ea typeface="BIZ UDゴシック"/>
            </a:endParaRPr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b="0" dirty="0">
                <a:solidFill>
                  <a:schemeClr val="tx1"/>
                </a:solidFill>
                <a:latin typeface="BIZ UDゴシック"/>
                <a:ea typeface="BIZ UDゴシック"/>
              </a:rPr>
              <a:t>　※扶助費目の記載のある生活保護受給証明書でも代用できます。</a:t>
            </a:r>
            <a:endParaRPr lang="ja-JP" altLang="en-US" sz="1200" b="0" dirty="0">
              <a:solidFill>
                <a:schemeClr val="tx1"/>
              </a:solidFill>
              <a:latin typeface="BIZ UDゴシック"/>
              <a:ea typeface="BIZ UDゴシック"/>
            </a:endParaRPr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400" b="0" dirty="0">
                <a:solidFill>
                  <a:schemeClr val="tx1"/>
                </a:solidFill>
                <a:latin typeface="BIZ UDゴシック"/>
                <a:ea typeface="BIZ UDゴシック"/>
              </a:rPr>
              <a:t>③保護者等の課税証明書等【令和８年度(令和７年分所得)】</a:t>
            </a:r>
            <a:endParaRPr lang="en-US" altLang="ja-JP" sz="1400" b="0" dirty="0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55" name="四角形: 角を丸くする 250"/>
          <p:cNvSpPr/>
          <p:nvPr/>
        </p:nvSpPr>
        <p:spPr>
          <a:xfrm>
            <a:off x="214187" y="1243245"/>
            <a:ext cx="1189121" cy="34582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11" b="1" dirty="0">
                <a:solidFill>
                  <a:prstClr val="white"/>
                </a:solidFill>
                <a:latin typeface="BIZ UDゴシック"/>
                <a:ea typeface="BIZ UDゴシック"/>
              </a:rPr>
              <a:t>提出書類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6" name="四角形: 角を丸くする 251"/>
          <p:cNvSpPr/>
          <p:nvPr/>
        </p:nvSpPr>
        <p:spPr>
          <a:xfrm>
            <a:off x="1408488" y="2838869"/>
            <a:ext cx="5671416" cy="133190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7" name="テキスト ボックス 252"/>
          <p:cNvSpPr txBox="1">
            <a:spLocks noChangeArrowheads="1"/>
          </p:cNvSpPr>
          <p:nvPr/>
        </p:nvSpPr>
        <p:spPr>
          <a:xfrm>
            <a:off x="1400145" y="2859736"/>
            <a:ext cx="5678737" cy="1310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・保護者等が課税期日（令和８年１月１日）に海外にいる(いた)ことにより税の申告を行っておらず、課税証明書を提出できない場合は、給付の対象外となります。</a:t>
            </a:r>
            <a:endParaRPr lang="ja-JP" altLang="en-US" sz="1200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・在学状況や家族構成等は、令和８年７月１日現在の状況で判断します。</a:t>
            </a:r>
            <a:endParaRPr lang="ja-JP" altLang="en-US" sz="1200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・高等学校等に在学した期間が通算して36月（定時制・通信制は48月）を超える場合は、給付の対象外となります。</a:t>
            </a:r>
            <a:endParaRPr lang="zh-TW" altLang="en-US" sz="1200" b="0" dirty="0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58" name="四角形: 角を丸くする 253"/>
          <p:cNvSpPr/>
          <p:nvPr/>
        </p:nvSpPr>
        <p:spPr>
          <a:xfrm>
            <a:off x="215212" y="2860288"/>
            <a:ext cx="1189121" cy="345828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11" b="1" dirty="0">
                <a:solidFill>
                  <a:prstClr val="white"/>
                </a:solidFill>
                <a:latin typeface="BIZ UDゴシック"/>
                <a:ea typeface="BIZ UDゴシック"/>
              </a:rPr>
              <a:t>留意事項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59" name="四角形: 角を丸くする 254"/>
          <p:cNvSpPr/>
          <p:nvPr/>
        </p:nvSpPr>
        <p:spPr>
          <a:xfrm>
            <a:off x="1538539" y="9573446"/>
            <a:ext cx="5671416" cy="5898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600" b="1" dirty="0">
                <a:solidFill>
                  <a:prstClr val="white"/>
                </a:solidFill>
                <a:latin typeface="BIZ UDゴシック"/>
                <a:ea typeface="BIZ UDゴシック"/>
              </a:rPr>
              <a:t>対象世帯</a:t>
            </a:r>
            <a:endParaRPr kumimoji="1" lang="en-US" altLang="ja-JP" sz="1727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60" name="テキスト ボックス 255"/>
          <p:cNvSpPr txBox="1">
            <a:spLocks noChangeArrowheads="1"/>
          </p:cNvSpPr>
          <p:nvPr/>
        </p:nvSpPr>
        <p:spPr>
          <a:xfrm>
            <a:off x="1530196" y="9595346"/>
            <a:ext cx="5678737" cy="6731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御不明な点につきましては、事務室（電話番号：(</a:t>
            </a:r>
            <a:r>
              <a:rPr lang="ja-JP" altLang="en-US" sz="1200" dirty="0">
                <a:latin typeface="BIZ UDゴシック"/>
                <a:ea typeface="BIZ UDゴシック"/>
              </a:rPr>
              <a:t>０５３）</a:t>
            </a:r>
            <a:r>
              <a:rPr lang="ja-JP" altLang="en-US" sz="1200" b="0" dirty="0">
                <a:solidFill>
                  <a:schemeClr val="tx1"/>
                </a:solidFill>
                <a:latin typeface="BIZ UDゴシック"/>
                <a:ea typeface="BIZ UDゴシック"/>
              </a:rPr>
              <a:t>５４２－００１６）へお問い合わせください。</a:t>
            </a:r>
            <a:endParaRPr lang="ja-JP" altLang="en-US" dirty="0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endParaRPr lang="zh-TW" altLang="en-US" sz="1200" b="0" dirty="0">
              <a:solidFill>
                <a:schemeClr val="tx1"/>
              </a:solidFill>
              <a:latin typeface="BIZ UDゴシック"/>
              <a:ea typeface="BIZ UDゴシック"/>
            </a:endParaRPr>
          </a:p>
        </p:txBody>
      </p:sp>
      <p:sp>
        <p:nvSpPr>
          <p:cNvPr id="1161" name="四角形: 角を丸くする 256"/>
          <p:cNvSpPr/>
          <p:nvPr/>
        </p:nvSpPr>
        <p:spPr>
          <a:xfrm>
            <a:off x="345263" y="9593975"/>
            <a:ext cx="1189121" cy="569316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7712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11" b="1" dirty="0">
                <a:solidFill>
                  <a:prstClr val="white"/>
                </a:solidFill>
                <a:latin typeface="BIZ UDゴシック"/>
                <a:ea typeface="BIZ UDゴシック"/>
              </a:rPr>
              <a:t>その他</a:t>
            </a:r>
            <a:endParaRPr kumimoji="1" lang="en-US" altLang="ja-JP" sz="1511" b="1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62" name="テキスト ボックス 257"/>
          <p:cNvSpPr txBox="1"/>
          <p:nvPr/>
        </p:nvSpPr>
        <p:spPr>
          <a:xfrm>
            <a:off x="195341" y="4511030"/>
            <a:ext cx="7185730" cy="3484942"/>
          </a:xfrm>
          <a:prstGeom prst="rect">
            <a:avLst/>
          </a:prstGeom>
          <a:noFill/>
          <a:ln w="19050">
            <a:solidFill>
              <a:srgbClr val="00B050"/>
            </a:solidFill>
            <a:prstDash val="solid"/>
          </a:ln>
        </p:spPr>
        <p:txBody>
          <a:bodyPr tIns="105748" bIns="105748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ja-JP" sz="1077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  <p:sp>
        <p:nvSpPr>
          <p:cNvPr id="1163" name="テキスト ボックス 258"/>
          <p:cNvSpPr txBox="1">
            <a:spLocks noChangeArrowheads="1"/>
          </p:cNvSpPr>
          <p:nvPr/>
        </p:nvSpPr>
        <p:spPr>
          <a:xfrm>
            <a:off x="173065" y="4756334"/>
            <a:ext cx="7138156" cy="10224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保護者等の負傷・疾病による療養のため勤務できないこと、その他自己の責めに帰することのできない理由による離職などの</a:t>
            </a:r>
            <a:r>
              <a:rPr lang="ja-JP" altLang="en-US" sz="1100" b="1" spc="-108" dirty="0">
                <a:solidFill>
                  <a:srgbClr val="00B0F0"/>
                </a:solidFill>
                <a:latin typeface="BIZ UDゴシック"/>
                <a:ea typeface="BIZ UDゴシック"/>
              </a:rPr>
              <a:t>家計急変事由が発生</a:t>
            </a: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したことで、</a:t>
            </a:r>
            <a:r>
              <a:rPr lang="ja-JP" altLang="en-US" sz="1100" b="1" spc="-108" dirty="0">
                <a:solidFill>
                  <a:srgbClr val="00B0F0"/>
                </a:solidFill>
                <a:latin typeface="BIZ UDゴシック"/>
                <a:ea typeface="BIZ UDゴシック"/>
              </a:rPr>
              <a:t>従前得ていた収入を得ることができない場合</a:t>
            </a: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に支援を受けることができます。</a:t>
            </a:r>
            <a:endParaRPr lang="en-US" altLang="ja-JP" sz="1100" spc="-108" dirty="0">
              <a:solidFill>
                <a:prstClr val="black"/>
              </a:solidFill>
              <a:latin typeface="BIZ UDゴシック"/>
              <a:ea typeface="BIZ UDゴシック"/>
            </a:endParaRP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生活保護（生業扶助）受給世帯は、補助対象となりません。</a:t>
            </a: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在学状況や家族構成等は申請のあった月の翌月１日現在の状況で判断します。</a:t>
            </a: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世帯構成や申請日等によって、収入基準や給付額が異なりますので、詳しくは学校事務室にお問い合わせください。</a:t>
            </a:r>
          </a:p>
        </p:txBody>
      </p:sp>
      <p:sp>
        <p:nvSpPr>
          <p:cNvPr id="1164" name="四角形: 角を丸くする 259"/>
          <p:cNvSpPr/>
          <p:nvPr/>
        </p:nvSpPr>
        <p:spPr>
          <a:xfrm>
            <a:off x="185060" y="4445748"/>
            <a:ext cx="7201552" cy="349540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0498" bIns="35250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567" b="1" dirty="0">
                <a:solidFill>
                  <a:prstClr val="white"/>
                </a:solidFill>
                <a:latin typeface="BIZ UDゴシック"/>
                <a:ea typeface="BIZ UDゴシック"/>
              </a:rPr>
              <a:t>家計急変支援について</a:t>
            </a:r>
            <a:endParaRPr>
              <a:latin typeface="BIZ UDゴシック"/>
              <a:ea typeface="BIZ UDゴシック"/>
            </a:endParaRPr>
          </a:p>
        </p:txBody>
      </p:sp>
      <p:pic>
        <p:nvPicPr>
          <p:cNvPr id="1165" name="グラフィックス 26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971" y="4476589"/>
            <a:ext cx="301564" cy="303278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四角形: 角を丸くする 263"/>
          <p:cNvSpPr/>
          <p:nvPr/>
        </p:nvSpPr>
        <p:spPr>
          <a:xfrm>
            <a:off x="325562" y="5815081"/>
            <a:ext cx="544871" cy="692226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856" tIns="38856" rIns="38856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133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主な</a:t>
            </a:r>
            <a:endParaRPr kumimoji="1" lang="en-US" altLang="ja-JP" sz="1133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133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要件</a:t>
            </a:r>
            <a:endParaRPr kumimoji="1" lang="en-US" altLang="ja-JP" sz="971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</p:txBody>
      </p:sp>
      <p:sp>
        <p:nvSpPr>
          <p:cNvPr id="1169" name="角丸四角形 264"/>
          <p:cNvSpPr/>
          <p:nvPr/>
        </p:nvSpPr>
        <p:spPr>
          <a:xfrm>
            <a:off x="914982" y="5815081"/>
            <a:ext cx="2991651" cy="20047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8856" rIns="0" bIns="38856" anchor="ctr"/>
          <a:lstStyle/>
          <a:p>
            <a:pPr algn="ctr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対象となる家計急変事由に該当</a:t>
            </a:r>
            <a:endParaRPr sz="1100">
              <a:latin typeface="BIZ UDゴシック"/>
              <a:ea typeface="BIZ UDゴシック"/>
            </a:endParaRPr>
          </a:p>
        </p:txBody>
      </p:sp>
      <p:sp>
        <p:nvSpPr>
          <p:cNvPr id="1170" name="角丸四角形 265"/>
          <p:cNvSpPr/>
          <p:nvPr/>
        </p:nvSpPr>
        <p:spPr>
          <a:xfrm>
            <a:off x="914982" y="6145773"/>
            <a:ext cx="2991651" cy="37010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8856" rIns="0" bIns="38856" anchor="ctr"/>
          <a:lstStyle/>
          <a:p>
            <a:pPr algn="ctr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971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世帯年収が所得要件相当まで減少</a:t>
            </a:r>
            <a:endParaRPr kumimoji="1" lang="en-US" altLang="ja-JP" sz="971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  <a:p>
            <a:pPr algn="ctr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756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※</a:t>
            </a:r>
            <a:r>
              <a:rPr kumimoji="1" lang="ja-JP" altLang="en-US" sz="756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生徒等の国籍・在留資格によって基準が異なります。</a:t>
            </a:r>
            <a:endParaRPr>
              <a:latin typeface="BIZ UDゴシック"/>
              <a:ea typeface="BIZ UDゴシック"/>
            </a:endParaRPr>
          </a:p>
        </p:txBody>
      </p:sp>
      <p:sp>
        <p:nvSpPr>
          <p:cNvPr id="1171" name="角丸四角形 266"/>
          <p:cNvSpPr/>
          <p:nvPr/>
        </p:nvSpPr>
        <p:spPr>
          <a:xfrm>
            <a:off x="2273733" y="5981283"/>
            <a:ext cx="352967" cy="222890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187" b="1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＋</a:t>
            </a:r>
            <a:endParaRPr>
              <a:latin typeface="BIZ UDゴシック"/>
              <a:ea typeface="BIZ UDゴシック"/>
            </a:endParaRPr>
          </a:p>
        </p:txBody>
      </p:sp>
      <p:sp>
        <p:nvSpPr>
          <p:cNvPr id="1172" name="四角形: 角を丸くする 267"/>
          <p:cNvSpPr/>
          <p:nvPr/>
        </p:nvSpPr>
        <p:spPr>
          <a:xfrm>
            <a:off x="4062555" y="5815081"/>
            <a:ext cx="548298" cy="692226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856" tIns="38856" rIns="38856" bIns="38856" anchor="ctr"/>
          <a:lstStyle/>
          <a:p>
            <a:pPr algn="ctr"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1133" dirty="0">
                <a:solidFill>
                  <a:prstClr val="black">
                    <a:lumMod val="75000"/>
                    <a:lumOff val="25000"/>
                  </a:prstClr>
                </a:solidFill>
                <a:latin typeface="BIZ UDゴシック"/>
                <a:ea typeface="BIZ UDゴシック"/>
              </a:rPr>
              <a:t>給付額</a:t>
            </a:r>
            <a:endParaRPr kumimoji="1" lang="en-US" altLang="ja-JP" sz="1133" dirty="0">
              <a:solidFill>
                <a:prstClr val="black">
                  <a:lumMod val="75000"/>
                  <a:lumOff val="25000"/>
                </a:prstClr>
              </a:solidFill>
              <a:latin typeface="BIZ UDゴシック"/>
              <a:ea typeface="BIZ UDゴシック"/>
            </a:endParaRPr>
          </a:p>
        </p:txBody>
      </p:sp>
      <p:sp>
        <p:nvSpPr>
          <p:cNvPr id="1173" name="四角形: 角を丸くする 268"/>
          <p:cNvSpPr/>
          <p:nvPr/>
        </p:nvSpPr>
        <p:spPr>
          <a:xfrm>
            <a:off x="5428160" y="5813239"/>
            <a:ext cx="1821377" cy="69406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856" tIns="38856" rIns="38856" bIns="38856" anchor="ctr"/>
          <a:lstStyle/>
          <a:p>
            <a:pPr defTabSz="98691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971" b="1" dirty="0">
                <a:solidFill>
                  <a:srgbClr val="00B050"/>
                </a:solidFill>
                <a:latin typeface="BIZ UDゴシック"/>
                <a:ea typeface="BIZ UDゴシック"/>
              </a:rPr>
              <a:t> 年額を月割りにした額を給付</a:t>
            </a:r>
            <a:endParaRPr dirty="0">
              <a:latin typeface="BIZ UDゴシック"/>
              <a:ea typeface="BIZ UDゴシック"/>
            </a:endParaRPr>
          </a:p>
        </p:txBody>
      </p:sp>
      <p:sp>
        <p:nvSpPr>
          <p:cNvPr id="1174" name="四角形: 角を丸くする 269"/>
          <p:cNvSpPr/>
          <p:nvPr/>
        </p:nvSpPr>
        <p:spPr>
          <a:xfrm>
            <a:off x="4657116" y="5813239"/>
            <a:ext cx="771044" cy="694069"/>
          </a:xfrm>
          <a:prstGeom prst="roundRect">
            <a:avLst>
              <a:gd name="adj" fmla="val 0"/>
            </a:avLst>
          </a:prstGeom>
          <a:solidFill>
            <a:srgbClr val="00B050"/>
          </a:solidFill>
          <a:ln w="158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856" tIns="38856" rIns="38856" bIns="38856" anchor="ctr"/>
          <a:lstStyle/>
          <a:p>
            <a:pPr algn="ctr" defTabSz="986912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863" dirty="0">
                <a:solidFill>
                  <a:prstClr val="white"/>
                </a:solidFill>
                <a:latin typeface="BIZ UDゴシック"/>
                <a:ea typeface="BIZ UDゴシック"/>
              </a:rPr>
              <a:t>７月２日</a:t>
            </a:r>
            <a:endParaRPr kumimoji="1" lang="en-US" altLang="ja-JP" sz="863" dirty="0">
              <a:solidFill>
                <a:prstClr val="white"/>
              </a:solidFill>
              <a:latin typeface="BIZ UDゴシック"/>
              <a:ea typeface="BIZ UDゴシック"/>
            </a:endParaRPr>
          </a:p>
          <a:p>
            <a:pPr algn="ctr" defTabSz="986912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ja-JP" altLang="en-US" sz="863" dirty="0">
                <a:solidFill>
                  <a:prstClr val="white"/>
                </a:solidFill>
                <a:latin typeface="BIZ UDゴシック"/>
                <a:ea typeface="BIZ UDゴシック"/>
              </a:rPr>
              <a:t>以降に申請</a:t>
            </a:r>
            <a:endParaRPr kumimoji="1" lang="en-US" altLang="ja-JP" sz="863" dirty="0">
              <a:solidFill>
                <a:prstClr val="white"/>
              </a:solidFill>
              <a:latin typeface="BIZ UDゴシック"/>
              <a:ea typeface="BIZ UDゴシック"/>
            </a:endParaRPr>
          </a:p>
        </p:txBody>
      </p:sp>
      <p:sp>
        <p:nvSpPr>
          <p:cNvPr id="1175" name="テキスト ボックス 270"/>
          <p:cNvSpPr txBox="1">
            <a:spLocks noChangeArrowheads="1"/>
          </p:cNvSpPr>
          <p:nvPr/>
        </p:nvSpPr>
        <p:spPr>
          <a:xfrm>
            <a:off x="248457" y="6602470"/>
            <a:ext cx="7138156" cy="13948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　○家計急変事由確認書類（保護者等の一方が無職・無収入でない場合は２人分）</a:t>
            </a: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u="sng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家計急変発生事由</a:t>
            </a: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を証明する書類</a:t>
            </a:r>
            <a:endParaRPr lang="ja-JP" altLang="en-US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　　離職票、雇用保険受給資格者証、解雇通知書等</a:t>
            </a: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r>
              <a:rPr lang="ja-JP" altLang="en-US" sz="1100" u="sng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家計急変前後の収入</a:t>
            </a: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を証明する書類</a:t>
            </a:r>
            <a:endParaRPr lang="ja-JP" altLang="en-US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　　急変前：課税証明書等（課税証明書・納税通知書等）</a:t>
            </a:r>
            <a:endParaRPr lang="ja-JP" altLang="en-US"/>
          </a:p>
          <a:p>
            <a:pPr marL="0" indent="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buNone/>
              <a:defRPr/>
            </a:pPr>
            <a:r>
              <a:rPr lang="ja-JP" altLang="en-US" sz="1100" spc="-108" dirty="0">
                <a:solidFill>
                  <a:prstClr val="black"/>
                </a:solidFill>
                <a:latin typeface="BIZ UDゴシック"/>
                <a:ea typeface="BIZ UDゴシック"/>
              </a:rPr>
              <a:t>　　急変後：直近3か月分の給与明細、会社作成の給与証明書等</a:t>
            </a:r>
          </a:p>
          <a:p>
            <a:pPr marL="191900" indent="-191900" defTabSz="986912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9BBB59">
                  <a:lumMod val="75000"/>
                </a:srgbClr>
              </a:buClr>
              <a:defRPr/>
            </a:pPr>
            <a:endParaRPr lang="ja-JP" altLang="en-US" sz="1100" spc="-108" dirty="0">
              <a:solidFill>
                <a:prstClr val="black"/>
              </a:solidFill>
              <a:latin typeface="BIZ UDゴシック"/>
              <a:ea typeface="BIZ UD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custGeom>
          <a:avLst/>
          <a:gdLst/>
          <a:ahLst/>
          <a:cxnLst/>
          <a:rect l="l" t="t" r="r" b="b"/>
          <a:pathLst/>
        </a:custGeom>
        <a:solidFill>
          <a:srgbClr val="FFFFCC"/>
        </a:solidFill>
        <a:ln w="12700">
          <a:solidFill>
            <a:schemeClr val="accent4">
              <a:lumMod val="60000"/>
              <a:lumOff val="40000"/>
            </a:schemeClr>
          </a:solidFill>
        </a:ln>
      </a:spPr>
      <a:bodyPr vertOverflow="overflow" horzOverflow="overflow" anchor="ctr"/>
      <a:lstStyle>
        <a:defPPr algn="ctr" eaLnBrk="1" hangingPunct="1">
          <a:defRPr sz="2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1014</Words>
  <Application>Microsoft Office PowerPoint</Application>
  <PresentationFormat>ユーザー設定</PresentationFormat>
  <Paragraphs>123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BIZ UDゴシック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24</cp:revision>
  <dcterms:created xsi:type="dcterms:W3CDTF">2026-04-08T10:23:32Z</dcterms:created>
  <dcterms:modified xsi:type="dcterms:W3CDTF">2026-10-17T06:21:25Z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99a617-f30e-4fb8-b81c-fb6d0b94ac5b_Enabled">
    <vt:lpwstr>true</vt:lpwstr>
  </property>
  <property fmtid="{D5CDD505-2E9C-101B-9397-08002B2CF9AE}" pid="3" name="MSIP_Label_d899a617-f30e-4fb8-b81c-fb6d0b94ac5b_SetDate">
    <vt:lpwstr>2026-04-08T10:23:36Z</vt:lpwstr>
  </property>
  <property fmtid="{D5CDD505-2E9C-101B-9397-08002B2CF9AE}" pid="4" name="MSIP_Label_d899a617-f30e-4fb8-b81c-fb6d0b94ac5b_Method">
    <vt:lpwstr>Standard</vt:lpwstr>
  </property>
  <property fmtid="{D5CDD505-2E9C-101B-9397-08002B2CF9AE}" pid="5" name="MSIP_Label_d899a617-f30e-4fb8-b81c-fb6d0b94ac5b_Name">
    <vt:lpwstr>機密性2情報</vt:lpwstr>
  </property>
  <property fmtid="{D5CDD505-2E9C-101B-9397-08002B2CF9AE}" pid="6" name="MSIP_Label_d899a617-f30e-4fb8-b81c-fb6d0b94ac5b_SiteId">
    <vt:lpwstr>545810b0-36cb-4290-8926-48dbc0f9e92f</vt:lpwstr>
  </property>
  <property fmtid="{D5CDD505-2E9C-101B-9397-08002B2CF9AE}" pid="7" name="MSIP_Label_d899a617-f30e-4fb8-b81c-fb6d0b94ac5b_ActionId">
    <vt:lpwstr>f099b3ff-0058-4db9-8a50-ae0207c59e1e</vt:lpwstr>
  </property>
  <property fmtid="{D5CDD505-2E9C-101B-9397-08002B2CF9AE}" pid="8" name="MSIP_Label_d899a617-f30e-4fb8-b81c-fb6d0b94ac5b_ContentBits">
    <vt:lpwstr>0</vt:lpwstr>
  </property>
  <property fmtid="{D5CDD505-2E9C-101B-9397-08002B2CF9AE}" pid="9" name="MSIP_Label_d899a617-f30e-4fb8-b81c-fb6d0b94ac5b_Tag">
    <vt:lpwstr>10, 3, 0, 1</vt:lpwstr>
  </property>
</Properties>
</file>