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0" r:id="rId6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E9EF"/>
    <a:srgbClr val="FC8004"/>
    <a:srgbClr val="04FC1C"/>
    <a:srgbClr val="1B03AD"/>
    <a:srgbClr val="FF00FF"/>
    <a:srgbClr val="AFE5B0"/>
    <a:srgbClr val="EFF5F5"/>
    <a:srgbClr val="FF99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634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6" d="100"/>
          <a:sy n="46" d="100"/>
        </p:scale>
        <p:origin x="3066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0654" tIns="45327" rIns="90654" bIns="45327" rtlCol="0"/>
          <a:lstStyle>
            <a:lvl1pPr algn="l">
              <a:defRPr sz="1200"/>
            </a:lvl1pPr>
          </a:lstStyle>
          <a:p>
            <a:r>
              <a:rPr kumimoji="1" lang="ja-JP" altLang="en-US"/>
              <a:t>（別紙２）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0654" tIns="45327" rIns="90654" bIns="45327" rtlCol="0"/>
          <a:lstStyle>
            <a:lvl1pPr algn="r">
              <a:defRPr sz="1200"/>
            </a:lvl1pPr>
          </a:lstStyle>
          <a:p>
            <a:fld id="{3D805359-6A24-4BB0-8E22-E6899FBED099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654" tIns="45327" rIns="90654" bIns="4532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0654" tIns="45327" rIns="90654" bIns="45327" rtlCol="0" anchor="b"/>
          <a:lstStyle>
            <a:lvl1pPr algn="r">
              <a:defRPr sz="1200"/>
            </a:lvl1pPr>
          </a:lstStyle>
          <a:p>
            <a:fld id="{DE8C161A-23F4-4584-9916-D78C89FF57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802970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0654" tIns="45327" rIns="90654" bIns="45327" rtlCol="0"/>
          <a:lstStyle>
            <a:lvl1pPr algn="l">
              <a:defRPr sz="1200"/>
            </a:lvl1pPr>
          </a:lstStyle>
          <a:p>
            <a:r>
              <a:rPr kumimoji="1" lang="ja-JP" altLang="en-US"/>
              <a:t>（別紙２）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0654" tIns="45327" rIns="90654" bIns="45327" rtlCol="0"/>
          <a:lstStyle>
            <a:lvl1pPr algn="r">
              <a:defRPr sz="1200"/>
            </a:lvl1pPr>
          </a:lstStyle>
          <a:p>
            <a:fld id="{8E1D069B-7451-42F7-B170-E643C80D206B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54" tIns="45327" rIns="90654" bIns="4532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654" tIns="45327" rIns="90654" bIns="4532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654" tIns="45327" rIns="90654" bIns="4532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0654" tIns="45327" rIns="90654" bIns="45327" rtlCol="0" anchor="b"/>
          <a:lstStyle>
            <a:lvl1pPr algn="r">
              <a:defRPr sz="1200"/>
            </a:lvl1pPr>
          </a:lstStyle>
          <a:p>
            <a:fld id="{1FC145AF-E8FB-4695-94FE-EB7D538723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86123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31775" y="803275"/>
            <a:ext cx="7148513" cy="4022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136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45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239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8409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9970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348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146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607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8222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4711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942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9299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55F98-A9C2-4EA8-A683-49BFE6305593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942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テキスト ボックス 65"/>
          <p:cNvSpPr txBox="1"/>
          <p:nvPr/>
        </p:nvSpPr>
        <p:spPr>
          <a:xfrm>
            <a:off x="9173363" y="2107916"/>
            <a:ext cx="2634961" cy="271869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361"/>
              </a:lnSpc>
            </a:pPr>
            <a:r>
              <a:rPr lang="ja-JP" altLang="en-US" sz="1451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 Unicode MS" panose="020B0604020202020204" pitchFamily="50" charset="-128"/>
              </a:rPr>
              <a:t>　</a:t>
            </a:r>
            <a:r>
              <a:rPr lang="ja-JP" altLang="en-US" sz="1451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  <a:t>～　アピールポイント　～</a:t>
            </a:r>
          </a:p>
        </p:txBody>
      </p:sp>
      <p:sp>
        <p:nvSpPr>
          <p:cNvPr id="37" name="メモ 36"/>
          <p:cNvSpPr/>
          <p:nvPr/>
        </p:nvSpPr>
        <p:spPr>
          <a:xfrm rot="10800000">
            <a:off x="6275664" y="1407755"/>
            <a:ext cx="5750049" cy="5450245"/>
          </a:xfrm>
          <a:prstGeom prst="foldedCorner">
            <a:avLst>
              <a:gd name="adj" fmla="val 6591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33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477052"/>
              </p:ext>
            </p:extLst>
          </p:nvPr>
        </p:nvGraphicFramePr>
        <p:xfrm>
          <a:off x="6323824" y="139201"/>
          <a:ext cx="5740357" cy="1074189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279364">
                  <a:extLst>
                    <a:ext uri="{9D8B030D-6E8A-4147-A177-3AD203B41FA5}">
                      <a16:colId xmlns:a16="http://schemas.microsoft.com/office/drawing/2014/main" val="1173827064"/>
                    </a:ext>
                  </a:extLst>
                </a:gridCol>
                <a:gridCol w="3460993">
                  <a:extLst>
                    <a:ext uri="{9D8B030D-6E8A-4147-A177-3AD203B41FA5}">
                      <a16:colId xmlns:a16="http://schemas.microsoft.com/office/drawing/2014/main" val="679561718"/>
                    </a:ext>
                  </a:extLst>
                </a:gridCol>
              </a:tblGrid>
              <a:tr h="35806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電話番号</a:t>
                      </a:r>
                    </a:p>
                  </a:txBody>
                  <a:tcPr anchor="ctr">
                    <a:solidFill>
                      <a:srgbClr val="CDE9E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CDE9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0563226"/>
                  </a:ext>
                </a:extLst>
              </a:tr>
              <a:tr h="35806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所在地</a:t>
                      </a:r>
                    </a:p>
                  </a:txBody>
                  <a:tcPr anchor="ctr">
                    <a:solidFill>
                      <a:srgbClr val="CDE9E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CDE9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944724"/>
                  </a:ext>
                </a:extLst>
              </a:tr>
              <a:tr h="35806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企業ＨＰ</a:t>
                      </a:r>
                    </a:p>
                  </a:txBody>
                  <a:tcPr anchor="ctr">
                    <a:solidFill>
                      <a:srgbClr val="CDE9E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CDE9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71391"/>
                  </a:ext>
                </a:extLst>
              </a:tr>
            </a:tbl>
          </a:graphicData>
        </a:graphic>
      </p:graphicFrame>
      <p:sp>
        <p:nvSpPr>
          <p:cNvPr id="45" name="角丸四角形 44"/>
          <p:cNvSpPr/>
          <p:nvPr/>
        </p:nvSpPr>
        <p:spPr>
          <a:xfrm>
            <a:off x="7574488" y="1533164"/>
            <a:ext cx="3239027" cy="346422"/>
          </a:xfrm>
          <a:prstGeom prst="roundRect">
            <a:avLst/>
          </a:prstGeom>
          <a:solidFill>
            <a:srgbClr val="AFE5B0"/>
          </a:solidFill>
          <a:ln w="12700">
            <a:solidFill>
              <a:srgbClr val="1B03AD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bIns="65303" rtlCol="0" anchor="ctr">
            <a:noAutofit/>
          </a:bodyPr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企業からのメッセージ</a:t>
            </a:r>
          </a:p>
        </p:txBody>
      </p:sp>
      <p:sp>
        <p:nvSpPr>
          <p:cNvPr id="46" name="正方形/長方形 45"/>
          <p:cNvSpPr/>
          <p:nvPr/>
        </p:nvSpPr>
        <p:spPr>
          <a:xfrm>
            <a:off x="94508" y="897731"/>
            <a:ext cx="6044340" cy="391864"/>
          </a:xfrm>
          <a:prstGeom prst="rect">
            <a:avLst/>
          </a:prstGeom>
          <a:solidFill>
            <a:srgbClr val="CDE9EF"/>
          </a:solidFill>
        </p:spPr>
        <p:txBody>
          <a:bodyPr wrap="square" lIns="94571" tIns="47286" rIns="94571" bIns="47286" anchor="ctr">
            <a:noAutofit/>
          </a:bodyPr>
          <a:lstStyle/>
          <a:p>
            <a:pPr>
              <a:spcBef>
                <a:spcPts val="620"/>
              </a:spcBef>
            </a:pPr>
            <a:r>
              <a:rPr lang="ja-JP" altLang="en-US" sz="1814" b="1" spc="-310" dirty="0">
                <a:ln w="19050">
                  <a:noFill/>
                </a:ln>
                <a:solidFill>
                  <a:srgbClr val="0033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　　　</a:t>
            </a:r>
            <a:r>
              <a:rPr lang="ja-JP" altLang="en-US" sz="1814" b="1" spc="-310" dirty="0">
                <a:ln w="19050"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事   業（業務）の   内   容   は  ？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127024" y="1407755"/>
            <a:ext cx="5979309" cy="1131717"/>
          </a:xfrm>
          <a:prstGeom prst="roundRect">
            <a:avLst>
              <a:gd name="adj" fmla="val 0"/>
            </a:avLst>
          </a:prstGeom>
          <a:noFill/>
          <a:ln w="19050">
            <a:solidFill>
              <a:srgbClr val="7030A0"/>
            </a:solidFill>
            <a:prstDash val="sysDash"/>
          </a:ln>
        </p:spPr>
        <p:txBody>
          <a:bodyPr wrap="square" rIns="65303" bIns="65303" rtlCol="0" anchor="ctr" anchorCtr="0">
            <a:noAutofit/>
          </a:bodyPr>
          <a:lstStyle/>
          <a:p>
            <a:r>
              <a:rPr lang="ja-JP" altLang="en-US" sz="16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こちらに文章及び写真を掲載願います。</a:t>
            </a:r>
            <a:endParaRPr lang="en-US" altLang="ja-JP" sz="16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127025" y="107921"/>
            <a:ext cx="6011823" cy="719239"/>
            <a:chOff x="127025" y="107921"/>
            <a:chExt cx="6011823" cy="719239"/>
          </a:xfrm>
        </p:grpSpPr>
        <p:sp>
          <p:nvSpPr>
            <p:cNvPr id="50" name="角丸四角形 49"/>
            <p:cNvSpPr/>
            <p:nvPr/>
          </p:nvSpPr>
          <p:spPr>
            <a:xfrm>
              <a:off x="127025" y="107921"/>
              <a:ext cx="6011823" cy="719239"/>
            </a:xfrm>
            <a:prstGeom prst="roundRect">
              <a:avLst/>
            </a:prstGeom>
            <a:solidFill>
              <a:srgbClr val="CDE9EF"/>
            </a:solidFill>
            <a:ln w="12700">
              <a:solidFill>
                <a:srgbClr val="33CC33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rIns="0" bIns="65303" rtlCol="0" anchor="ctr">
              <a:noAutofit/>
            </a:bodyPr>
            <a:lstStyle/>
            <a:p>
              <a:pPr algn="ctr"/>
              <a:r>
                <a:rPr lang="ja-JP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　　</a:t>
              </a:r>
            </a:p>
          </p:txBody>
        </p:sp>
        <p:sp>
          <p:nvSpPr>
            <p:cNvPr id="8" name="楕円 7"/>
            <p:cNvSpPr/>
            <p:nvPr/>
          </p:nvSpPr>
          <p:spPr>
            <a:xfrm>
              <a:off x="266510" y="216262"/>
              <a:ext cx="1701776" cy="481161"/>
            </a:xfrm>
            <a:prstGeom prst="ellipse">
              <a:avLst/>
            </a:prstGeom>
            <a:solidFill>
              <a:srgbClr val="EFF5F5"/>
            </a:solidFill>
            <a:ln>
              <a:solidFill>
                <a:srgbClr val="EFF5F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2200" b="1" spc="-310" dirty="0">
                  <a:ln w="19050"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メイリオ" panose="020B0604030504040204" pitchFamily="50" charset="-128"/>
                </a:rPr>
                <a:t>企  業  名</a:t>
              </a:r>
              <a:endParaRPr kumimoji="1" lang="ja-JP" altLang="en-US" sz="2200" dirty="0">
                <a:solidFill>
                  <a:schemeClr val="tx1"/>
                </a:solidFill>
              </a:endParaRPr>
            </a:p>
          </p:txBody>
        </p:sp>
      </p:grpSp>
      <p:sp>
        <p:nvSpPr>
          <p:cNvPr id="21" name="角丸四角形 20"/>
          <p:cNvSpPr/>
          <p:nvPr/>
        </p:nvSpPr>
        <p:spPr>
          <a:xfrm>
            <a:off x="6544314" y="4932155"/>
            <a:ext cx="5174598" cy="1578335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rgbClr val="FC80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～我が社の求める人材～</a:t>
            </a:r>
            <a:endParaRPr lang="en-US" altLang="ja-JP" sz="1600" b="1" dirty="0">
              <a:solidFill>
                <a:srgbClr val="FC80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kumimoji="1" lang="en-US" altLang="ja-JP" sz="1600" b="1" dirty="0">
              <a:solidFill>
                <a:srgbClr val="FC80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lang="en-US" altLang="ja-JP" sz="1400" b="1" dirty="0">
              <a:solidFill>
                <a:srgbClr val="FC80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kumimoji="1" lang="en-US" altLang="ja-JP" sz="1400" b="1" dirty="0">
              <a:solidFill>
                <a:srgbClr val="FC80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lang="en-US" altLang="ja-JP" sz="1400" b="1" dirty="0">
              <a:solidFill>
                <a:srgbClr val="FC80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kumimoji="1" lang="en-US" altLang="ja-JP" sz="1400" b="1" dirty="0">
              <a:solidFill>
                <a:srgbClr val="FC80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kumimoji="1" lang="ja-JP" altLang="en-US" sz="1400" b="1" dirty="0">
              <a:solidFill>
                <a:srgbClr val="FC80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107771" y="210443"/>
            <a:ext cx="36570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企業名を記載願います</a:t>
            </a:r>
          </a:p>
        </p:txBody>
      </p:sp>
      <p:sp>
        <p:nvSpPr>
          <p:cNvPr id="23" name="角丸四角形吹き出し 22"/>
          <p:cNvSpPr/>
          <p:nvPr/>
        </p:nvSpPr>
        <p:spPr>
          <a:xfrm>
            <a:off x="12493280" y="2380185"/>
            <a:ext cx="1940172" cy="874167"/>
          </a:xfrm>
          <a:prstGeom prst="wedgeRoundRectCallout">
            <a:avLst>
              <a:gd name="adj1" fmla="val -59474"/>
              <a:gd name="adj2" fmla="val -10880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この質問は参考に記載しています。</a:t>
            </a:r>
            <a:r>
              <a:rPr lang="ja-JP" altLang="en-US" sz="1200" dirty="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記載内容</a:t>
            </a:r>
            <a:r>
              <a:rPr kumimoji="1" lang="ja-JP" altLang="en-US" sz="1200" dirty="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は自由です。</a:t>
            </a:r>
          </a:p>
        </p:txBody>
      </p:sp>
      <p:sp>
        <p:nvSpPr>
          <p:cNvPr id="6" name="角丸四角形 20">
            <a:extLst>
              <a:ext uri="{FF2B5EF4-FFF2-40B4-BE49-F238E27FC236}">
                <a16:creationId xmlns:a16="http://schemas.microsoft.com/office/drawing/2014/main" id="{A4BDCE6B-95F0-6D25-B363-2895EF5AA74C}"/>
              </a:ext>
            </a:extLst>
          </p:cNvPr>
          <p:cNvSpPr/>
          <p:nvPr/>
        </p:nvSpPr>
        <p:spPr>
          <a:xfrm>
            <a:off x="6573899" y="2004995"/>
            <a:ext cx="5174598" cy="2732796"/>
          </a:xfrm>
          <a:prstGeom prst="roundRect">
            <a:avLst>
              <a:gd name="adj" fmla="val 9789"/>
            </a:avLst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＊様式、項目は自由に変更してください。</a:t>
            </a:r>
            <a:endParaRPr lang="en-US" altLang="ja-JP" sz="1400" b="1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＊募集に関することは記載不可です。</a:t>
            </a:r>
            <a:endParaRPr lang="en-US" altLang="ja-JP" sz="1400" b="1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＊白黒印刷となります。</a:t>
            </a:r>
            <a:endParaRPr lang="en-US" altLang="ja-JP" sz="1400" b="1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14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pPr algn="ctr"/>
            <a:endParaRPr kumimoji="1" lang="ja-JP" altLang="en-US" sz="1400" b="1" dirty="0">
              <a:solidFill>
                <a:srgbClr val="FC80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4739519-4033-EEC7-4ECD-33BBE4A67441}"/>
              </a:ext>
            </a:extLst>
          </p:cNvPr>
          <p:cNvSpPr txBox="1"/>
          <p:nvPr/>
        </p:nvSpPr>
        <p:spPr>
          <a:xfrm>
            <a:off x="6544314" y="2049205"/>
            <a:ext cx="72651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b="1" spc="-310" dirty="0">
                <a:ln w="19050">
                  <a:noFill/>
                </a:ln>
                <a:solidFill>
                  <a:srgbClr val="0033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800" b="1" spc="-310" dirty="0">
                <a:ln w="19050"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企  業  の  特  徴・魅  力  は  ？</a:t>
            </a:r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335723-06DE-5997-94AC-80FFEE918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24387" y="6522291"/>
            <a:ext cx="4114800" cy="365125"/>
          </a:xfrm>
        </p:spPr>
        <p:txBody>
          <a:bodyPr/>
          <a:lstStyle/>
          <a:p>
            <a:r>
              <a:rPr kumimoji="1" lang="ja-JP" altLang="en-US" dirty="0"/>
              <a:t>（別紙２）</a:t>
            </a: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51673606-22EB-A3E5-F48A-D351EC4639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204125"/>
              </p:ext>
            </p:extLst>
          </p:nvPr>
        </p:nvGraphicFramePr>
        <p:xfrm>
          <a:off x="150377" y="2700987"/>
          <a:ext cx="5926372" cy="4049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2366">
                  <a:extLst>
                    <a:ext uri="{9D8B030D-6E8A-4147-A177-3AD203B41FA5}">
                      <a16:colId xmlns:a16="http://schemas.microsoft.com/office/drawing/2014/main" val="2018743318"/>
                    </a:ext>
                  </a:extLst>
                </a:gridCol>
                <a:gridCol w="1817914">
                  <a:extLst>
                    <a:ext uri="{9D8B030D-6E8A-4147-A177-3AD203B41FA5}">
                      <a16:colId xmlns:a16="http://schemas.microsoft.com/office/drawing/2014/main" val="424471467"/>
                    </a:ext>
                  </a:extLst>
                </a:gridCol>
                <a:gridCol w="1236228">
                  <a:extLst>
                    <a:ext uri="{9D8B030D-6E8A-4147-A177-3AD203B41FA5}">
                      <a16:colId xmlns:a16="http://schemas.microsoft.com/office/drawing/2014/main" val="589727778"/>
                    </a:ext>
                  </a:extLst>
                </a:gridCol>
                <a:gridCol w="1759864">
                  <a:extLst>
                    <a:ext uri="{9D8B030D-6E8A-4147-A177-3AD203B41FA5}">
                      <a16:colId xmlns:a16="http://schemas.microsoft.com/office/drawing/2014/main" val="217548006"/>
                    </a:ext>
                  </a:extLst>
                </a:gridCol>
              </a:tblGrid>
              <a:tr h="375658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障害のある方の勤務・雇用状況等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337656"/>
                  </a:ext>
                </a:extLst>
              </a:tr>
              <a:tr h="412222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雇用人数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男女比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75235"/>
                  </a:ext>
                </a:extLst>
              </a:tr>
              <a:tr h="4122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障害種別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身体（　　）知的（　　）精神（　　）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267710"/>
                  </a:ext>
                </a:extLst>
              </a:tr>
              <a:tr h="4122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雇用形態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391101"/>
                  </a:ext>
                </a:extLst>
              </a:tr>
              <a:tr h="4122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仕事内容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466560"/>
                  </a:ext>
                </a:extLst>
              </a:tr>
              <a:tr h="412222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休日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8352730"/>
                  </a:ext>
                </a:extLst>
              </a:tr>
              <a:tr h="412222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有給休暇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760362"/>
                  </a:ext>
                </a:extLst>
              </a:tr>
              <a:tr h="412222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イベント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797293"/>
                  </a:ext>
                </a:extLst>
              </a:tr>
              <a:tr h="412222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賞与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259032"/>
                  </a:ext>
                </a:extLst>
              </a:tr>
              <a:tr h="375658">
                <a:tc>
                  <a:txBody>
                    <a:bodyPr/>
                    <a:lstStyle/>
                    <a:p>
                      <a:r>
                        <a:rPr lang="ja-JP" alt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通勤手当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721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318110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26325" y="127619"/>
            <a:ext cx="9968345" cy="869909"/>
          </a:xfrm>
        </p:spPr>
        <p:txBody>
          <a:bodyPr/>
          <a:lstStyle/>
          <a:p>
            <a:r>
              <a:rPr lang="ja-JP" altLang="en-US" dirty="0"/>
              <a:t>＊企業</a:t>
            </a:r>
            <a:r>
              <a:rPr lang="en-US" altLang="ja-JP" dirty="0"/>
              <a:t>PR</a:t>
            </a:r>
            <a:r>
              <a:rPr lang="ja-JP" altLang="en-US" dirty="0"/>
              <a:t>シートについて＊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6725" y="997528"/>
            <a:ext cx="11258550" cy="5446135"/>
          </a:xfrm>
        </p:spPr>
        <p:txBody>
          <a:bodyPr>
            <a:normAutofit fontScale="70000" lnSpcReduction="20000"/>
          </a:bodyPr>
          <a:lstStyle/>
          <a:p>
            <a:r>
              <a:rPr lang="ja-JP" altLang="en-US" dirty="0"/>
              <a:t>目的は実習受入れや採用を予定している企業を参加者にＰＲすることです。											</a:t>
            </a:r>
          </a:p>
          <a:p>
            <a:r>
              <a:rPr lang="ja-JP" altLang="en-US" dirty="0"/>
              <a:t>締切は６</a:t>
            </a:r>
            <a:r>
              <a:rPr lang="ja-JP" altLang="en-US" b="1" dirty="0"/>
              <a:t>月３０日</a:t>
            </a:r>
            <a:r>
              <a:rPr lang="en-US" altLang="ja-JP" b="1" dirty="0"/>
              <a:t>(</a:t>
            </a:r>
            <a:r>
              <a:rPr lang="ja-JP" altLang="en-US" b="1" dirty="0"/>
              <a:t>火）</a:t>
            </a:r>
            <a:r>
              <a:rPr lang="ja-JP" altLang="en-US" dirty="0"/>
              <a:t>になります。参加企業決定前でもご提出いただけます。提出は任意です。 											</a:t>
            </a:r>
          </a:p>
          <a:p>
            <a:r>
              <a:rPr lang="ja-JP" altLang="en-US" dirty="0"/>
              <a:t>提出先は西遠地区就業促進協議会事務局です。											</a:t>
            </a:r>
          </a:p>
          <a:p>
            <a:r>
              <a:rPr lang="ja-JP" altLang="en-US" dirty="0"/>
              <a:t>提出方法は電子</a:t>
            </a:r>
            <a:r>
              <a:rPr lang="ja-JP" altLang="en-US" b="1" dirty="0"/>
              <a:t>メール</a:t>
            </a:r>
            <a:r>
              <a:rPr lang="ja-JP" altLang="en-US" dirty="0"/>
              <a:t>になります。																				送信先メールアドレス：</a:t>
            </a:r>
            <a:r>
              <a:rPr lang="en-US" altLang="ja-JP" dirty="0"/>
              <a:t>shinro.hamamatsu-sh@edu.pref.Shizuoka.jp						</a:t>
            </a:r>
            <a:r>
              <a:rPr lang="ja-JP" altLang="en-US" dirty="0"/>
              <a:t>											</a:t>
            </a:r>
          </a:p>
          <a:p>
            <a:r>
              <a:rPr lang="ja-JP" altLang="en-US" dirty="0"/>
              <a:t>任意様式です。適宜加工してご利用ください。（Ａ４印刷に収まるようお願いいたします。）											</a:t>
            </a:r>
          </a:p>
          <a:p>
            <a:r>
              <a:rPr lang="ja-JP" altLang="en-US" dirty="0"/>
              <a:t>当日参加いただけない企業もご提出可能です。											</a:t>
            </a:r>
          </a:p>
          <a:p>
            <a:r>
              <a:rPr lang="ja-JP" altLang="en-US" dirty="0"/>
              <a:t>参加企業はご提出なしでもご参加いただけます。											</a:t>
            </a:r>
          </a:p>
          <a:p>
            <a:r>
              <a:rPr lang="ja-JP" altLang="en-US" dirty="0"/>
              <a:t>企業</a:t>
            </a:r>
            <a:r>
              <a:rPr lang="en-US" altLang="ja-JP" dirty="0"/>
              <a:t>PR</a:t>
            </a:r>
            <a:r>
              <a:rPr lang="ja-JP" altLang="en-US" dirty="0"/>
              <a:t>シートは当日、参加者に冊子にして配布させていただきます。	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															</a:t>
            </a:r>
          </a:p>
        </p:txBody>
      </p:sp>
    </p:spTree>
    <p:extLst>
      <p:ext uri="{BB962C8B-B14F-4D97-AF65-F5344CB8AC3E}">
        <p14:creationId xmlns:p14="http://schemas.microsoft.com/office/powerpoint/2010/main" val="900391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4e9a9f37-b6e0-45a3-a952-be0cc174309f">
      <UserInfo>
        <DisplayName/>
        <AccountId xsi:nil="true"/>
        <AccountType/>
      </UserInfo>
    </Owner>
    <lcf76f155ced4ddcb4097134ff3c332f xmlns="4e9a9f37-b6e0-45a3-a952-be0cc174309f">
      <Terms xmlns="http://schemas.microsoft.com/office/infopath/2007/PartnerControls"/>
    </lcf76f155ced4ddcb4097134ff3c332f>
    <TaxCatchAll xmlns="44856c1c-163a-4db4-9f2d-e69ab44d016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1A771F942D5CD4AA7D1FB8E39E79B7D" ma:contentTypeVersion="14" ma:contentTypeDescription="新しいドキュメントを作成します。" ma:contentTypeScope="" ma:versionID="8f969884fc26428a31194d6ecaf7e7ab">
  <xsd:schema xmlns:xsd="http://www.w3.org/2001/XMLSchema" xmlns:xs="http://www.w3.org/2001/XMLSchema" xmlns:p="http://schemas.microsoft.com/office/2006/metadata/properties" xmlns:ns2="4e9a9f37-b6e0-45a3-a952-be0cc174309f" xmlns:ns3="44856c1c-163a-4db4-9f2d-e69ab44d016d" targetNamespace="http://schemas.microsoft.com/office/2006/metadata/properties" ma:root="true" ma:fieldsID="b9f1b82a96ae1cbf8ce3fd5f5c6e50f9" ns2:_="" ns3:_="">
    <xsd:import namespace="4e9a9f37-b6e0-45a3-a952-be0cc174309f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9a9f37-b6e0-45a3-a952-be0cc174309f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f5849ba1-132b-483e-889d-c87a35660931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243FE7-DFB2-4F21-9C16-9FECBDCA7408}">
  <ds:schemaRefs>
    <ds:schemaRef ds:uri="http://schemas.microsoft.com/office/2006/documentManagement/types"/>
    <ds:schemaRef ds:uri="http://purl.org/dc/elements/1.1/"/>
    <ds:schemaRef ds:uri="44856c1c-163a-4db4-9f2d-e69ab44d016d"/>
    <ds:schemaRef ds:uri="http://schemas.microsoft.com/office/infopath/2007/PartnerControls"/>
    <ds:schemaRef ds:uri="4e9a9f37-b6e0-45a3-a952-be0cc174309f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C4CEEA4-B12B-4C51-9CFF-D0F15FB20F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608C3E-CB7B-402D-8090-35F564219B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9a9f37-b6e0-45a3-a952-be0cc174309f"/>
    <ds:schemaRef ds:uri="44856c1c-163a-4db4-9f2d-e69ab44d01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390</Words>
  <Application>Microsoft Office PowerPoint</Application>
  <PresentationFormat>ワイド画面</PresentationFormat>
  <Paragraphs>43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HGP創英角ｺﾞｼｯｸUB</vt:lpstr>
      <vt:lpstr>HGｺﾞｼｯｸM</vt:lpstr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  <vt:lpstr>＊企業PRシートについて＊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溝口 重行</dc:creator>
  <cp:lastModifiedBy>溝口 重行</cp:lastModifiedBy>
  <cp:revision>6</cp:revision>
  <cp:lastPrinted>2025-04-18T01:36:32Z</cp:lastPrinted>
  <dcterms:modified xsi:type="dcterms:W3CDTF">2026-05-19T01:27:47Z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0x01010081A771F942D5CD4AA7D1FB8E39E79B7D</vt:lpwstr>
  </property>
</Properties>
</file>